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76" r:id="rId5"/>
  </p:sldMasterIdLst>
  <p:notesMasterIdLst>
    <p:notesMasterId r:id="rId30"/>
  </p:notesMasterIdLst>
  <p:sldIdLst>
    <p:sldId id="264" r:id="rId6"/>
    <p:sldId id="306" r:id="rId7"/>
    <p:sldId id="307" r:id="rId8"/>
    <p:sldId id="308" r:id="rId9"/>
    <p:sldId id="309" r:id="rId10"/>
    <p:sldId id="310" r:id="rId11"/>
    <p:sldId id="311" r:id="rId12"/>
    <p:sldId id="312" r:id="rId13"/>
    <p:sldId id="313" r:id="rId14"/>
    <p:sldId id="314" r:id="rId15"/>
    <p:sldId id="315" r:id="rId16"/>
    <p:sldId id="316" r:id="rId17"/>
    <p:sldId id="317" r:id="rId18"/>
    <p:sldId id="318" r:id="rId19"/>
    <p:sldId id="319" r:id="rId20"/>
    <p:sldId id="320" r:id="rId21"/>
    <p:sldId id="321" r:id="rId22"/>
    <p:sldId id="322" r:id="rId23"/>
    <p:sldId id="323" r:id="rId24"/>
    <p:sldId id="324" r:id="rId25"/>
    <p:sldId id="325" r:id="rId26"/>
    <p:sldId id="326" r:id="rId27"/>
    <p:sldId id="305" r:id="rId28"/>
    <p:sldId id="292" r:id="rId29"/>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26963"/>
    <a:srgbClr val="FFFFFF"/>
    <a:srgbClr val="4B285F"/>
    <a:srgbClr val="A02378"/>
    <a:srgbClr val="C0167A"/>
    <a:srgbClr val="706259"/>
    <a:srgbClr val="254085"/>
    <a:srgbClr val="4A403A"/>
    <a:srgbClr val="0D193F"/>
    <a:srgbClr val="1167A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58" y="62"/>
      </p:cViewPr>
      <p:guideLst/>
    </p:cSldViewPr>
  </p:slideViewPr>
  <p:notesTextViewPr>
    <p:cViewPr>
      <p:scale>
        <a:sx n="1" d="1"/>
        <a:sy n="1" d="1"/>
      </p:scale>
      <p:origin x="0" y="0"/>
    </p:cViewPr>
  </p:notesTextViewPr>
  <p:notesViewPr>
    <p:cSldViewPr snapToGrid="0">
      <p:cViewPr varScale="1">
        <p:scale>
          <a:sx n="66" d="100"/>
          <a:sy n="66" d="100"/>
        </p:scale>
        <p:origin x="3134"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4E4B08-CCEA-634C-9CF0-41EA33CB4206}" type="datetimeFigureOut">
              <a:rPr lang="en-US" smtClean="0"/>
              <a:t>12/4/2017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97542C-7F4B-0D49-9C9A-70CFFFA1A75F}" type="slidenum">
              <a:rPr lang="en-US" smtClean="0"/>
              <a:t>‹#›</a:t>
            </a:fld>
            <a:endParaRPr lang="en-US"/>
          </a:p>
        </p:txBody>
      </p:sp>
    </p:spTree>
    <p:extLst>
      <p:ext uri="{BB962C8B-B14F-4D97-AF65-F5344CB8AC3E}">
        <p14:creationId xmlns:p14="http://schemas.microsoft.com/office/powerpoint/2010/main" val="10906598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97542C-7F4B-0D49-9C9A-70CFFFA1A75F}" type="slidenum">
              <a:rPr lang="en-US" smtClean="0"/>
              <a:t>13</a:t>
            </a:fld>
            <a:endParaRPr lang="en-US"/>
          </a:p>
        </p:txBody>
      </p:sp>
    </p:spTree>
    <p:extLst>
      <p:ext uri="{BB962C8B-B14F-4D97-AF65-F5344CB8AC3E}">
        <p14:creationId xmlns:p14="http://schemas.microsoft.com/office/powerpoint/2010/main" val="1027180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CB6486-7634-4048-BF43-9B5BB5550B50}" type="slidenum">
              <a:rPr lang="en-US" smtClean="0"/>
              <a:t>23</a:t>
            </a:fld>
            <a:endParaRPr lang="en-US"/>
          </a:p>
        </p:txBody>
      </p:sp>
    </p:spTree>
    <p:extLst>
      <p:ext uri="{BB962C8B-B14F-4D97-AF65-F5344CB8AC3E}">
        <p14:creationId xmlns:p14="http://schemas.microsoft.com/office/powerpoint/2010/main" val="24602876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7071" t="17119" b="12667"/>
          <a:stretch/>
        </p:blipFill>
        <p:spPr>
          <a:xfrm>
            <a:off x="0" y="-1"/>
            <a:ext cx="9144000" cy="3611455"/>
          </a:xfrm>
          <a:prstGeom prst="rect">
            <a:avLst/>
          </a:prstGeom>
        </p:spPr>
      </p:pic>
      <p:sp>
        <p:nvSpPr>
          <p:cNvPr id="18" name="Title 1"/>
          <p:cNvSpPr txBox="1">
            <a:spLocks/>
          </p:cNvSpPr>
          <p:nvPr userDrawn="1"/>
        </p:nvSpPr>
        <p:spPr>
          <a:xfrm>
            <a:off x="180423" y="3140636"/>
            <a:ext cx="6143277" cy="701450"/>
          </a:xfrm>
          <a:prstGeom prst="rect">
            <a:avLst/>
          </a:prstGeom>
        </p:spPr>
        <p:txBody>
          <a:bodyPr anchor="b" anchorCtr="0">
            <a:noAutofit/>
          </a:bodyPr>
          <a:lstStyle>
            <a:lvl1pPr algn="l" defTabSz="685800" rtl="0" eaLnBrk="1" latinLnBrk="0" hangingPunct="1">
              <a:lnSpc>
                <a:spcPct val="90000"/>
              </a:lnSpc>
              <a:spcBef>
                <a:spcPct val="0"/>
              </a:spcBef>
              <a:buNone/>
              <a:defRPr sz="2800" kern="1200">
                <a:solidFill>
                  <a:schemeClr val="bg1"/>
                </a:solidFill>
                <a:latin typeface="Verdana"/>
                <a:ea typeface="Verdana" charset="0"/>
                <a:cs typeface="Verdana"/>
              </a:defRPr>
            </a:lvl1pPr>
          </a:lstStyle>
          <a:p>
            <a:endParaRPr lang="en-US">
              <a:solidFill>
                <a:srgbClr val="726963"/>
              </a:solidFill>
            </a:endParaRPr>
          </a:p>
        </p:txBody>
      </p:sp>
      <p:sp>
        <p:nvSpPr>
          <p:cNvPr id="19" name="Subtitle 2"/>
          <p:cNvSpPr txBox="1">
            <a:spLocks/>
          </p:cNvSpPr>
          <p:nvPr userDrawn="1"/>
        </p:nvSpPr>
        <p:spPr>
          <a:xfrm>
            <a:off x="225728" y="3869264"/>
            <a:ext cx="6143277" cy="536622"/>
          </a:xfrm>
          <a:prstGeom prst="rect">
            <a:avLst/>
          </a:prstGeom>
        </p:spPr>
        <p:txBody>
          <a:bodyPr>
            <a:normAutofit/>
          </a:bodyPr>
          <a:lstStyle>
            <a:lvl1pPr marL="0" indent="0" algn="l" defTabSz="685800" rtl="0" eaLnBrk="1" latinLnBrk="0" hangingPunct="1">
              <a:lnSpc>
                <a:spcPct val="90000"/>
              </a:lnSpc>
              <a:spcBef>
                <a:spcPts val="750"/>
              </a:spcBef>
              <a:buFont typeface="Arial" panose="020B0604020202020204" pitchFamily="34" charset="0"/>
              <a:buNone/>
              <a:defRPr sz="1600" b="0" kern="1200">
                <a:solidFill>
                  <a:srgbClr val="FFFFFF"/>
                </a:solidFill>
                <a:latin typeface="Verdana"/>
                <a:ea typeface="Verdana" charset="0"/>
                <a:cs typeface="Verdana"/>
              </a:defRPr>
            </a:lvl1pPr>
            <a:lvl2pPr marL="457200" indent="0" algn="ctr" defTabSz="685800" rtl="0" eaLnBrk="1" latinLnBrk="0" hangingPunct="1">
              <a:lnSpc>
                <a:spcPct val="90000"/>
              </a:lnSpc>
              <a:spcBef>
                <a:spcPts val="375"/>
              </a:spcBef>
              <a:buFont typeface="Arial" panose="020B0604020202020204" pitchFamily="34" charset="0"/>
              <a:buNone/>
              <a:defRPr sz="1800" kern="1200">
                <a:solidFill>
                  <a:schemeClr val="tx1">
                    <a:tint val="75000"/>
                  </a:schemeClr>
                </a:solidFill>
                <a:latin typeface="Verdana" charset="0"/>
                <a:ea typeface="Verdana" charset="0"/>
                <a:cs typeface="Verdana" charset="0"/>
              </a:defRPr>
            </a:lvl2pPr>
            <a:lvl3pPr marL="914400" indent="0" algn="ctr"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Verdana" charset="0"/>
                <a:ea typeface="Verdana" charset="0"/>
                <a:cs typeface="Verdana" charset="0"/>
              </a:defRPr>
            </a:lvl3pPr>
            <a:lvl4pPr marL="1371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4pPr>
            <a:lvl5pPr marL="18288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5pPr>
            <a:lvl6pPr marL="22860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6pPr>
            <a:lvl7pPr marL="27432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7pPr>
            <a:lvl8pPr marL="32004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8pPr>
            <a:lvl9pPr marL="3657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9pPr>
          </a:lstStyle>
          <a:p>
            <a:endParaRPr lang="en-US">
              <a:solidFill>
                <a:srgbClr val="726963"/>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77696" y="273130"/>
            <a:ext cx="2387761" cy="712521"/>
          </a:xfrm>
          <a:prstGeom prst="rect">
            <a:avLst/>
          </a:prstGeom>
        </p:spPr>
      </p:pic>
      <p:sp>
        <p:nvSpPr>
          <p:cNvPr id="10" name="Rectangle 9"/>
          <p:cNvSpPr/>
          <p:nvPr userDrawn="1"/>
        </p:nvSpPr>
        <p:spPr>
          <a:xfrm>
            <a:off x="-1" y="4151504"/>
            <a:ext cx="9141805" cy="991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ctrTitle"/>
          </p:nvPr>
        </p:nvSpPr>
        <p:spPr>
          <a:xfrm>
            <a:off x="546361" y="3753152"/>
            <a:ext cx="6143277" cy="701450"/>
          </a:xfrm>
          <a:prstGeom prst="rect">
            <a:avLst/>
          </a:prstGeom>
        </p:spPr>
        <p:txBody>
          <a:bodyPr anchor="b" anchorCtr="0">
            <a:noAutofit/>
          </a:bodyPr>
          <a:lstStyle>
            <a:lvl1pPr algn="l">
              <a:defRPr sz="2800">
                <a:solidFill>
                  <a:srgbClr val="706259"/>
                </a:solidFill>
                <a:latin typeface="Verdana"/>
                <a:cs typeface="Verdana"/>
              </a:defRPr>
            </a:lvl1pPr>
          </a:lstStyle>
          <a:p>
            <a:r>
              <a:rPr lang="en-US"/>
              <a:t>Click to edit Master title style</a:t>
            </a:r>
          </a:p>
        </p:txBody>
      </p:sp>
      <p:sp>
        <p:nvSpPr>
          <p:cNvPr id="13" name="Subtitle 2"/>
          <p:cNvSpPr>
            <a:spLocks noGrp="1"/>
          </p:cNvSpPr>
          <p:nvPr>
            <p:ph type="subTitle" idx="1"/>
          </p:nvPr>
        </p:nvSpPr>
        <p:spPr>
          <a:xfrm>
            <a:off x="544166" y="4458030"/>
            <a:ext cx="6143277" cy="536622"/>
          </a:xfrm>
          <a:prstGeom prst="rect">
            <a:avLst/>
          </a:prstGeom>
        </p:spPr>
        <p:txBody>
          <a:bodyPr>
            <a:noAutofit/>
          </a:bodyPr>
          <a:lstStyle>
            <a:lvl1pPr marL="0" indent="0" algn="l">
              <a:buNone/>
              <a:defRPr sz="1600" b="0">
                <a:solidFill>
                  <a:srgbClr val="706259"/>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257175" indent="-257175">
              <a:buFont typeface="Wingdings" charset="2"/>
              <a:buChar char="§"/>
              <a:defRPr>
                <a:solidFill>
                  <a:schemeClr val="tx2"/>
                </a:solidFill>
              </a:defRPr>
            </a:lvl1pPr>
            <a:lvl2pPr marL="557213" indent="-214313">
              <a:buFont typeface="Wingdings" charset="2"/>
              <a:buChar char="§"/>
              <a:defRPr>
                <a:solidFill>
                  <a:srgbClr val="474947"/>
                </a:solidFill>
              </a:defRPr>
            </a:lvl2pPr>
            <a:lvl3pPr marL="857250" indent="-171450">
              <a:buFont typeface="Wingdings" charset="2"/>
              <a:buChar char="§"/>
              <a:defRPr>
                <a:solidFill>
                  <a:srgbClr val="474947"/>
                </a:solidFill>
              </a:defRPr>
            </a:lvl3pPr>
            <a:lvl4pPr marL="1200150" indent="-171450">
              <a:buFont typeface="Wingdings" charset="2"/>
              <a:buChar char="§"/>
              <a:defRPr>
                <a:solidFill>
                  <a:srgbClr val="474947"/>
                </a:solidFill>
              </a:defRPr>
            </a:lvl4pPr>
            <a:lvl5pPr marL="1543050" indent="-171450">
              <a:buFont typeface="Wingdings" charset="2"/>
              <a:buChar char="§"/>
              <a:defRPr>
                <a:solidFill>
                  <a:srgbClr val="47494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Slide Number Placeholder 5"/>
          <p:cNvSpPr>
            <a:spLocks noGrp="1"/>
          </p:cNvSpPr>
          <p:nvPr>
            <p:ph type="sldNum" sz="quarter" idx="4"/>
          </p:nvPr>
        </p:nvSpPr>
        <p:spPr>
          <a:xfrm>
            <a:off x="228193" y="4715178"/>
            <a:ext cx="527746" cy="273844"/>
          </a:xfrm>
          <a:prstGeom prst="rect">
            <a:avLst/>
          </a:prstGeom>
        </p:spPr>
        <p:txBody>
          <a:bodyPr vert="horz" lIns="91440" tIns="45720" rIns="91440" bIns="45720" rtlCol="0" anchor="ctr"/>
          <a:lstStyle>
            <a:lvl1pPr algn="r">
              <a:defRPr sz="825">
                <a:solidFill>
                  <a:srgbClr val="FFFFFF"/>
                </a:solidFill>
              </a:defRPr>
            </a:lvl1pPr>
          </a:lstStyle>
          <a:p>
            <a:fld id="{87FD5303-69AD-2E4D-B18B-E5EED0F0A60B}" type="slidenum">
              <a:rPr lang="en-US" smtClean="0"/>
              <a:pPr/>
              <a:t>‹#›</a:t>
            </a:fld>
            <a:r>
              <a:rPr lang="en-US" dirty="0" smtClean="0"/>
              <a:t>    </a:t>
            </a:r>
            <a:endParaRPr lang="en-US" dirty="0"/>
          </a:p>
        </p:txBody>
      </p:sp>
      <p:cxnSp>
        <p:nvCxnSpPr>
          <p:cNvPr id="17" name="Straight Connector 16"/>
          <p:cNvCxnSpPr/>
          <p:nvPr userDrawn="1"/>
        </p:nvCxnSpPr>
        <p:spPr>
          <a:xfrm>
            <a:off x="536576" y="974754"/>
            <a:ext cx="8686800"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7568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8" name="Slide Number Placeholder 5"/>
          <p:cNvSpPr>
            <a:spLocks noGrp="1"/>
          </p:cNvSpPr>
          <p:nvPr>
            <p:ph type="sldNum" sz="quarter" idx="4"/>
          </p:nvPr>
        </p:nvSpPr>
        <p:spPr>
          <a:xfrm>
            <a:off x="228193" y="4715178"/>
            <a:ext cx="527746" cy="273844"/>
          </a:xfrm>
          <a:prstGeom prst="rect">
            <a:avLst/>
          </a:prstGeom>
        </p:spPr>
        <p:txBody>
          <a:bodyPr vert="horz" lIns="91440" tIns="45720" rIns="91440" bIns="45720" rtlCol="0" anchor="ctr"/>
          <a:lstStyle>
            <a:lvl1pPr algn="r">
              <a:defRPr sz="825">
                <a:solidFill>
                  <a:srgbClr val="FFFFFF"/>
                </a:solidFill>
              </a:defRPr>
            </a:lvl1pPr>
          </a:lstStyle>
          <a:p>
            <a:fld id="{87FD5303-69AD-2E4D-B18B-E5EED0F0A60B}" type="slidenum">
              <a:rPr lang="en-US" smtClean="0"/>
              <a:pPr/>
              <a:t>‹#›</a:t>
            </a:fld>
            <a:r>
              <a:rPr lang="en-US" dirty="0" smtClean="0"/>
              <a:t>  </a:t>
            </a:r>
            <a:endParaRPr lang="en-US" dirty="0"/>
          </a:p>
        </p:txBody>
      </p:sp>
      <p:cxnSp>
        <p:nvCxnSpPr>
          <p:cNvPr id="19" name="Straight Connector 18"/>
          <p:cNvCxnSpPr/>
          <p:nvPr userDrawn="1"/>
        </p:nvCxnSpPr>
        <p:spPr>
          <a:xfrm>
            <a:off x="536576" y="974754"/>
            <a:ext cx="8686800"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30073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2AB60-AAC5-4687-9DA1-20C638B7E28C}"/>
              </a:ext>
            </a:extLst>
          </p:cNvPr>
          <p:cNvSpPr>
            <a:spLocks noGrp="1"/>
          </p:cNvSpPr>
          <p:nvPr>
            <p:ph type="ctrTitle"/>
          </p:nvPr>
        </p:nvSpPr>
        <p:spPr>
          <a:xfrm>
            <a:off x="1143000" y="841375"/>
            <a:ext cx="6858000" cy="17907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CDF8C660-DDDE-41C3-9096-97166F22402F}"/>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428467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2233" cy="5143500"/>
          </a:xfrm>
          <a:prstGeom prst="rect">
            <a:avLst/>
          </a:prstGeom>
        </p:spPr>
      </p:pic>
      <p:sp>
        <p:nvSpPr>
          <p:cNvPr id="18" name="Title 1"/>
          <p:cNvSpPr txBox="1">
            <a:spLocks/>
          </p:cNvSpPr>
          <p:nvPr userDrawn="1"/>
        </p:nvSpPr>
        <p:spPr>
          <a:xfrm>
            <a:off x="180423" y="3140636"/>
            <a:ext cx="6143277" cy="701450"/>
          </a:xfrm>
          <a:prstGeom prst="rect">
            <a:avLst/>
          </a:prstGeom>
        </p:spPr>
        <p:txBody>
          <a:bodyPr anchor="b" anchorCtr="0">
            <a:noAutofit/>
          </a:bodyPr>
          <a:lstStyle>
            <a:lvl1pPr algn="l" defTabSz="685800" rtl="0" eaLnBrk="1" latinLnBrk="0" hangingPunct="1">
              <a:lnSpc>
                <a:spcPct val="90000"/>
              </a:lnSpc>
              <a:spcBef>
                <a:spcPct val="0"/>
              </a:spcBef>
              <a:buNone/>
              <a:defRPr sz="2800" kern="1200">
                <a:solidFill>
                  <a:schemeClr val="bg1"/>
                </a:solidFill>
                <a:latin typeface="Verdana"/>
                <a:ea typeface="Verdana" charset="0"/>
                <a:cs typeface="Verdana"/>
              </a:defRPr>
            </a:lvl1pPr>
          </a:lstStyle>
          <a:p>
            <a:endParaRPr lang="en-US">
              <a:solidFill>
                <a:srgbClr val="726963"/>
              </a:solidFill>
            </a:endParaRPr>
          </a:p>
        </p:txBody>
      </p:sp>
      <p:sp>
        <p:nvSpPr>
          <p:cNvPr id="19" name="Subtitle 2"/>
          <p:cNvSpPr txBox="1">
            <a:spLocks/>
          </p:cNvSpPr>
          <p:nvPr userDrawn="1"/>
        </p:nvSpPr>
        <p:spPr>
          <a:xfrm>
            <a:off x="225728" y="3869264"/>
            <a:ext cx="6143277" cy="536622"/>
          </a:xfrm>
          <a:prstGeom prst="rect">
            <a:avLst/>
          </a:prstGeom>
        </p:spPr>
        <p:txBody>
          <a:bodyPr>
            <a:normAutofit/>
          </a:bodyPr>
          <a:lstStyle>
            <a:lvl1pPr marL="0" indent="0" algn="l" defTabSz="685800" rtl="0" eaLnBrk="1" latinLnBrk="0" hangingPunct="1">
              <a:lnSpc>
                <a:spcPct val="90000"/>
              </a:lnSpc>
              <a:spcBef>
                <a:spcPts val="750"/>
              </a:spcBef>
              <a:buFont typeface="Arial" panose="020B0604020202020204" pitchFamily="34" charset="0"/>
              <a:buNone/>
              <a:defRPr sz="1600" b="0" kern="1200">
                <a:solidFill>
                  <a:srgbClr val="FFFFFF"/>
                </a:solidFill>
                <a:latin typeface="Verdana"/>
                <a:ea typeface="Verdana" charset="0"/>
                <a:cs typeface="Verdana"/>
              </a:defRPr>
            </a:lvl1pPr>
            <a:lvl2pPr marL="457200" indent="0" algn="ctr" defTabSz="685800" rtl="0" eaLnBrk="1" latinLnBrk="0" hangingPunct="1">
              <a:lnSpc>
                <a:spcPct val="90000"/>
              </a:lnSpc>
              <a:spcBef>
                <a:spcPts val="375"/>
              </a:spcBef>
              <a:buFont typeface="Arial" panose="020B0604020202020204" pitchFamily="34" charset="0"/>
              <a:buNone/>
              <a:defRPr sz="1800" kern="1200">
                <a:solidFill>
                  <a:schemeClr val="tx1">
                    <a:tint val="75000"/>
                  </a:schemeClr>
                </a:solidFill>
                <a:latin typeface="Verdana" charset="0"/>
                <a:ea typeface="Verdana" charset="0"/>
                <a:cs typeface="Verdana" charset="0"/>
              </a:defRPr>
            </a:lvl2pPr>
            <a:lvl3pPr marL="914400" indent="0" algn="ctr"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Verdana" charset="0"/>
                <a:ea typeface="Verdana" charset="0"/>
                <a:cs typeface="Verdana" charset="0"/>
              </a:defRPr>
            </a:lvl3pPr>
            <a:lvl4pPr marL="1371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4pPr>
            <a:lvl5pPr marL="18288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5pPr>
            <a:lvl6pPr marL="22860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6pPr>
            <a:lvl7pPr marL="27432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7pPr>
            <a:lvl8pPr marL="32004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8pPr>
            <a:lvl9pPr marL="3657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9pPr>
          </a:lstStyle>
          <a:p>
            <a:endParaRPr lang="en-US">
              <a:solidFill>
                <a:srgbClr val="726963"/>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77696" y="273130"/>
            <a:ext cx="2387761" cy="712521"/>
          </a:xfrm>
          <a:prstGeom prst="rect">
            <a:avLst/>
          </a:prstGeom>
        </p:spPr>
      </p:pic>
      <p:sp>
        <p:nvSpPr>
          <p:cNvPr id="11" name="Title 1"/>
          <p:cNvSpPr>
            <a:spLocks noGrp="1"/>
          </p:cNvSpPr>
          <p:nvPr>
            <p:ph type="ctrTitle"/>
          </p:nvPr>
        </p:nvSpPr>
        <p:spPr>
          <a:xfrm>
            <a:off x="546361" y="3753152"/>
            <a:ext cx="6143277" cy="701450"/>
          </a:xfrm>
          <a:prstGeom prst="rect">
            <a:avLst/>
          </a:prstGeom>
        </p:spPr>
        <p:txBody>
          <a:bodyPr anchor="b" anchorCtr="0">
            <a:noAutofit/>
          </a:bodyPr>
          <a:lstStyle>
            <a:lvl1pPr algn="l">
              <a:defRPr sz="2800">
                <a:solidFill>
                  <a:schemeClr val="bg1"/>
                </a:solidFill>
                <a:latin typeface="Verdana"/>
                <a:cs typeface="Verdana"/>
              </a:defRPr>
            </a:lvl1pPr>
          </a:lstStyle>
          <a:p>
            <a:r>
              <a:rPr lang="en-US"/>
              <a:t>Click to edit Master title style</a:t>
            </a:r>
          </a:p>
        </p:txBody>
      </p:sp>
      <p:sp>
        <p:nvSpPr>
          <p:cNvPr id="13" name="Subtitle 2"/>
          <p:cNvSpPr>
            <a:spLocks noGrp="1"/>
          </p:cNvSpPr>
          <p:nvPr>
            <p:ph type="subTitle" idx="1"/>
          </p:nvPr>
        </p:nvSpPr>
        <p:spPr>
          <a:xfrm>
            <a:off x="544166" y="4458030"/>
            <a:ext cx="6143277" cy="536622"/>
          </a:xfrm>
          <a:prstGeom prst="rect">
            <a:avLst/>
          </a:prstGeom>
        </p:spPr>
        <p:txBody>
          <a:bodyPr>
            <a:noAutofit/>
          </a:bodyPr>
          <a:lstStyle>
            <a:lvl1pPr marL="0" indent="0" algn="l">
              <a:buNone/>
              <a:defRPr sz="1600" b="0">
                <a:solidFill>
                  <a:schemeClr val="bg1"/>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6" y="-2824"/>
            <a:ext cx="9144000" cy="3603567"/>
          </a:xfrm>
          <a:prstGeom prst="rect">
            <a:avLst/>
          </a:prstGeom>
        </p:spPr>
      </p:pic>
      <p:sp>
        <p:nvSpPr>
          <p:cNvPr id="18" name="Title 1"/>
          <p:cNvSpPr txBox="1">
            <a:spLocks/>
          </p:cNvSpPr>
          <p:nvPr userDrawn="1"/>
        </p:nvSpPr>
        <p:spPr>
          <a:xfrm>
            <a:off x="180423" y="3140636"/>
            <a:ext cx="6143277" cy="701450"/>
          </a:xfrm>
          <a:prstGeom prst="rect">
            <a:avLst/>
          </a:prstGeom>
        </p:spPr>
        <p:txBody>
          <a:bodyPr anchor="b" anchorCtr="0">
            <a:noAutofit/>
          </a:bodyPr>
          <a:lstStyle>
            <a:lvl1pPr algn="l" defTabSz="685800" rtl="0" eaLnBrk="1" latinLnBrk="0" hangingPunct="1">
              <a:lnSpc>
                <a:spcPct val="90000"/>
              </a:lnSpc>
              <a:spcBef>
                <a:spcPct val="0"/>
              </a:spcBef>
              <a:buNone/>
              <a:defRPr sz="2800" kern="1200">
                <a:solidFill>
                  <a:schemeClr val="bg1"/>
                </a:solidFill>
                <a:latin typeface="Verdana"/>
                <a:ea typeface="Verdana" charset="0"/>
                <a:cs typeface="Verdana"/>
              </a:defRPr>
            </a:lvl1pPr>
          </a:lstStyle>
          <a:p>
            <a:endParaRPr lang="en-US">
              <a:solidFill>
                <a:srgbClr val="726963"/>
              </a:solidFill>
            </a:endParaRPr>
          </a:p>
        </p:txBody>
      </p:sp>
      <p:sp>
        <p:nvSpPr>
          <p:cNvPr id="19" name="Subtitle 2"/>
          <p:cNvSpPr txBox="1">
            <a:spLocks/>
          </p:cNvSpPr>
          <p:nvPr userDrawn="1"/>
        </p:nvSpPr>
        <p:spPr>
          <a:xfrm>
            <a:off x="225728" y="3869264"/>
            <a:ext cx="6143277" cy="536622"/>
          </a:xfrm>
          <a:prstGeom prst="rect">
            <a:avLst/>
          </a:prstGeom>
        </p:spPr>
        <p:txBody>
          <a:bodyPr>
            <a:normAutofit/>
          </a:bodyPr>
          <a:lstStyle>
            <a:lvl1pPr marL="0" indent="0" algn="l" defTabSz="685800" rtl="0" eaLnBrk="1" latinLnBrk="0" hangingPunct="1">
              <a:lnSpc>
                <a:spcPct val="90000"/>
              </a:lnSpc>
              <a:spcBef>
                <a:spcPts val="750"/>
              </a:spcBef>
              <a:buFont typeface="Arial" panose="020B0604020202020204" pitchFamily="34" charset="0"/>
              <a:buNone/>
              <a:defRPr sz="1600" b="0" kern="1200">
                <a:solidFill>
                  <a:srgbClr val="FFFFFF"/>
                </a:solidFill>
                <a:latin typeface="Verdana"/>
                <a:ea typeface="Verdana" charset="0"/>
                <a:cs typeface="Verdana"/>
              </a:defRPr>
            </a:lvl1pPr>
            <a:lvl2pPr marL="457200" indent="0" algn="ctr" defTabSz="685800" rtl="0" eaLnBrk="1" latinLnBrk="0" hangingPunct="1">
              <a:lnSpc>
                <a:spcPct val="90000"/>
              </a:lnSpc>
              <a:spcBef>
                <a:spcPts val="375"/>
              </a:spcBef>
              <a:buFont typeface="Arial" panose="020B0604020202020204" pitchFamily="34" charset="0"/>
              <a:buNone/>
              <a:defRPr sz="1800" kern="1200">
                <a:solidFill>
                  <a:schemeClr val="tx1">
                    <a:tint val="75000"/>
                  </a:schemeClr>
                </a:solidFill>
                <a:latin typeface="Verdana" charset="0"/>
                <a:ea typeface="Verdana" charset="0"/>
                <a:cs typeface="Verdana" charset="0"/>
              </a:defRPr>
            </a:lvl2pPr>
            <a:lvl3pPr marL="914400" indent="0" algn="ctr"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Verdana" charset="0"/>
                <a:ea typeface="Verdana" charset="0"/>
                <a:cs typeface="Verdana" charset="0"/>
              </a:defRPr>
            </a:lvl3pPr>
            <a:lvl4pPr marL="1371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4pPr>
            <a:lvl5pPr marL="18288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5pPr>
            <a:lvl6pPr marL="22860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6pPr>
            <a:lvl7pPr marL="27432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7pPr>
            <a:lvl8pPr marL="32004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8pPr>
            <a:lvl9pPr marL="3657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9pPr>
          </a:lstStyle>
          <a:p>
            <a:endParaRPr lang="en-US">
              <a:solidFill>
                <a:srgbClr val="726963"/>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77696" y="273130"/>
            <a:ext cx="2387761" cy="712521"/>
          </a:xfrm>
          <a:prstGeom prst="rect">
            <a:avLst/>
          </a:prstGeom>
        </p:spPr>
      </p:pic>
      <p:sp>
        <p:nvSpPr>
          <p:cNvPr id="10" name="Rectangle 9"/>
          <p:cNvSpPr/>
          <p:nvPr userDrawn="1"/>
        </p:nvSpPr>
        <p:spPr>
          <a:xfrm>
            <a:off x="-1" y="4151504"/>
            <a:ext cx="9141805" cy="991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ctrTitle"/>
          </p:nvPr>
        </p:nvSpPr>
        <p:spPr>
          <a:xfrm>
            <a:off x="546361" y="3753152"/>
            <a:ext cx="6143277" cy="701450"/>
          </a:xfrm>
          <a:prstGeom prst="rect">
            <a:avLst/>
          </a:prstGeom>
        </p:spPr>
        <p:txBody>
          <a:bodyPr anchor="b" anchorCtr="0">
            <a:noAutofit/>
          </a:bodyPr>
          <a:lstStyle>
            <a:lvl1pPr algn="l">
              <a:defRPr sz="2800">
                <a:solidFill>
                  <a:srgbClr val="706259"/>
                </a:solidFill>
                <a:latin typeface="Verdana"/>
                <a:cs typeface="Verdana"/>
              </a:defRPr>
            </a:lvl1pPr>
          </a:lstStyle>
          <a:p>
            <a:r>
              <a:rPr lang="en-US"/>
              <a:t>Click to edit Master title style</a:t>
            </a:r>
          </a:p>
        </p:txBody>
      </p:sp>
      <p:sp>
        <p:nvSpPr>
          <p:cNvPr id="13" name="Subtitle 2"/>
          <p:cNvSpPr>
            <a:spLocks noGrp="1"/>
          </p:cNvSpPr>
          <p:nvPr>
            <p:ph type="subTitle" idx="1"/>
          </p:nvPr>
        </p:nvSpPr>
        <p:spPr>
          <a:xfrm>
            <a:off x="544166" y="4458030"/>
            <a:ext cx="6143277" cy="536622"/>
          </a:xfrm>
          <a:prstGeom prst="rect">
            <a:avLst/>
          </a:prstGeom>
        </p:spPr>
        <p:txBody>
          <a:bodyPr>
            <a:noAutofit/>
          </a:bodyPr>
          <a:lstStyle>
            <a:lvl1pPr marL="0" indent="0" algn="l">
              <a:buNone/>
              <a:defRPr sz="1600" b="0">
                <a:solidFill>
                  <a:srgbClr val="706259"/>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8" name="Title 1"/>
          <p:cNvSpPr txBox="1">
            <a:spLocks/>
          </p:cNvSpPr>
          <p:nvPr userDrawn="1"/>
        </p:nvSpPr>
        <p:spPr>
          <a:xfrm>
            <a:off x="180423" y="3140636"/>
            <a:ext cx="6143277" cy="701450"/>
          </a:xfrm>
          <a:prstGeom prst="rect">
            <a:avLst/>
          </a:prstGeom>
        </p:spPr>
        <p:txBody>
          <a:bodyPr anchor="b" anchorCtr="0">
            <a:noAutofit/>
          </a:bodyPr>
          <a:lstStyle>
            <a:lvl1pPr algn="l" defTabSz="685800" rtl="0" eaLnBrk="1" latinLnBrk="0" hangingPunct="1">
              <a:lnSpc>
                <a:spcPct val="90000"/>
              </a:lnSpc>
              <a:spcBef>
                <a:spcPct val="0"/>
              </a:spcBef>
              <a:buNone/>
              <a:defRPr sz="2800" kern="1200">
                <a:solidFill>
                  <a:schemeClr val="bg1"/>
                </a:solidFill>
                <a:latin typeface="Verdana"/>
                <a:ea typeface="Verdana" charset="0"/>
                <a:cs typeface="Verdana"/>
              </a:defRPr>
            </a:lvl1pPr>
          </a:lstStyle>
          <a:p>
            <a:endParaRPr lang="en-US">
              <a:solidFill>
                <a:srgbClr val="726963"/>
              </a:solidFill>
            </a:endParaRPr>
          </a:p>
        </p:txBody>
      </p:sp>
      <p:sp>
        <p:nvSpPr>
          <p:cNvPr id="19" name="Subtitle 2"/>
          <p:cNvSpPr txBox="1">
            <a:spLocks/>
          </p:cNvSpPr>
          <p:nvPr userDrawn="1"/>
        </p:nvSpPr>
        <p:spPr>
          <a:xfrm>
            <a:off x="225728" y="3869264"/>
            <a:ext cx="6143277" cy="536622"/>
          </a:xfrm>
          <a:prstGeom prst="rect">
            <a:avLst/>
          </a:prstGeom>
        </p:spPr>
        <p:txBody>
          <a:bodyPr>
            <a:normAutofit/>
          </a:bodyPr>
          <a:lstStyle>
            <a:lvl1pPr marL="0" indent="0" algn="l" defTabSz="685800" rtl="0" eaLnBrk="1" latinLnBrk="0" hangingPunct="1">
              <a:lnSpc>
                <a:spcPct val="90000"/>
              </a:lnSpc>
              <a:spcBef>
                <a:spcPts val="750"/>
              </a:spcBef>
              <a:buFont typeface="Arial" panose="020B0604020202020204" pitchFamily="34" charset="0"/>
              <a:buNone/>
              <a:defRPr sz="1600" b="0" kern="1200">
                <a:solidFill>
                  <a:srgbClr val="FFFFFF"/>
                </a:solidFill>
                <a:latin typeface="Verdana"/>
                <a:ea typeface="Verdana" charset="0"/>
                <a:cs typeface="Verdana"/>
              </a:defRPr>
            </a:lvl1pPr>
            <a:lvl2pPr marL="457200" indent="0" algn="ctr" defTabSz="685800" rtl="0" eaLnBrk="1" latinLnBrk="0" hangingPunct="1">
              <a:lnSpc>
                <a:spcPct val="90000"/>
              </a:lnSpc>
              <a:spcBef>
                <a:spcPts val="375"/>
              </a:spcBef>
              <a:buFont typeface="Arial" panose="020B0604020202020204" pitchFamily="34" charset="0"/>
              <a:buNone/>
              <a:defRPr sz="1800" kern="1200">
                <a:solidFill>
                  <a:schemeClr val="tx1">
                    <a:tint val="75000"/>
                  </a:schemeClr>
                </a:solidFill>
                <a:latin typeface="Verdana" charset="0"/>
                <a:ea typeface="Verdana" charset="0"/>
                <a:cs typeface="Verdana" charset="0"/>
              </a:defRPr>
            </a:lvl2pPr>
            <a:lvl3pPr marL="914400" indent="0" algn="ctr"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Verdana" charset="0"/>
                <a:ea typeface="Verdana" charset="0"/>
                <a:cs typeface="Verdana" charset="0"/>
              </a:defRPr>
            </a:lvl3pPr>
            <a:lvl4pPr marL="1371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4pPr>
            <a:lvl5pPr marL="18288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5pPr>
            <a:lvl6pPr marL="22860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6pPr>
            <a:lvl7pPr marL="27432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7pPr>
            <a:lvl8pPr marL="32004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8pPr>
            <a:lvl9pPr marL="3657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9pPr>
          </a:lstStyle>
          <a:p>
            <a:endParaRPr lang="en-US">
              <a:solidFill>
                <a:srgbClr val="726963"/>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77696" y="273130"/>
            <a:ext cx="2387761" cy="712521"/>
          </a:xfrm>
          <a:prstGeom prst="rect">
            <a:avLst/>
          </a:prstGeom>
        </p:spPr>
      </p:pic>
      <p:sp>
        <p:nvSpPr>
          <p:cNvPr id="11" name="Title 1"/>
          <p:cNvSpPr>
            <a:spLocks noGrp="1"/>
          </p:cNvSpPr>
          <p:nvPr>
            <p:ph type="ctrTitle"/>
          </p:nvPr>
        </p:nvSpPr>
        <p:spPr>
          <a:xfrm>
            <a:off x="546361" y="3753152"/>
            <a:ext cx="6143277" cy="701450"/>
          </a:xfrm>
          <a:prstGeom prst="rect">
            <a:avLst/>
          </a:prstGeom>
        </p:spPr>
        <p:txBody>
          <a:bodyPr anchor="b" anchorCtr="0">
            <a:noAutofit/>
          </a:bodyPr>
          <a:lstStyle>
            <a:lvl1pPr algn="l">
              <a:defRPr sz="2800">
                <a:solidFill>
                  <a:schemeClr val="bg1"/>
                </a:solidFill>
                <a:latin typeface="Verdana"/>
                <a:cs typeface="Verdana"/>
              </a:defRPr>
            </a:lvl1pPr>
          </a:lstStyle>
          <a:p>
            <a:r>
              <a:rPr lang="en-US"/>
              <a:t>Click to edit Master title style</a:t>
            </a:r>
          </a:p>
        </p:txBody>
      </p:sp>
      <p:sp>
        <p:nvSpPr>
          <p:cNvPr id="13" name="Subtitle 2"/>
          <p:cNvSpPr>
            <a:spLocks noGrp="1"/>
          </p:cNvSpPr>
          <p:nvPr>
            <p:ph type="subTitle" idx="1"/>
          </p:nvPr>
        </p:nvSpPr>
        <p:spPr>
          <a:xfrm>
            <a:off x="544166" y="4458030"/>
            <a:ext cx="6143277" cy="536622"/>
          </a:xfrm>
          <a:prstGeom prst="rect">
            <a:avLst/>
          </a:prstGeom>
        </p:spPr>
        <p:txBody>
          <a:bodyPr>
            <a:noAutofit/>
          </a:bodyPr>
          <a:lstStyle>
            <a:lvl1pPr marL="0" indent="0" algn="l">
              <a:buNone/>
              <a:defRPr sz="1600" b="0">
                <a:solidFill>
                  <a:schemeClr val="bg1"/>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6" y="-2824"/>
            <a:ext cx="9144000" cy="3603567"/>
          </a:xfrm>
          <a:prstGeom prst="rect">
            <a:avLst/>
          </a:prstGeom>
        </p:spPr>
      </p:pic>
      <p:sp>
        <p:nvSpPr>
          <p:cNvPr id="18" name="Title 1"/>
          <p:cNvSpPr txBox="1">
            <a:spLocks/>
          </p:cNvSpPr>
          <p:nvPr userDrawn="1"/>
        </p:nvSpPr>
        <p:spPr>
          <a:xfrm>
            <a:off x="180423" y="3140636"/>
            <a:ext cx="6143277" cy="701450"/>
          </a:xfrm>
          <a:prstGeom prst="rect">
            <a:avLst/>
          </a:prstGeom>
        </p:spPr>
        <p:txBody>
          <a:bodyPr anchor="b" anchorCtr="0">
            <a:noAutofit/>
          </a:bodyPr>
          <a:lstStyle>
            <a:lvl1pPr algn="l" defTabSz="685800" rtl="0" eaLnBrk="1" latinLnBrk="0" hangingPunct="1">
              <a:lnSpc>
                <a:spcPct val="90000"/>
              </a:lnSpc>
              <a:spcBef>
                <a:spcPct val="0"/>
              </a:spcBef>
              <a:buNone/>
              <a:defRPr sz="2800" kern="1200">
                <a:solidFill>
                  <a:schemeClr val="bg1"/>
                </a:solidFill>
                <a:latin typeface="Verdana"/>
                <a:ea typeface="Verdana" charset="0"/>
                <a:cs typeface="Verdana"/>
              </a:defRPr>
            </a:lvl1pPr>
          </a:lstStyle>
          <a:p>
            <a:endParaRPr lang="en-US">
              <a:solidFill>
                <a:srgbClr val="726963"/>
              </a:solidFill>
            </a:endParaRPr>
          </a:p>
        </p:txBody>
      </p:sp>
      <p:sp>
        <p:nvSpPr>
          <p:cNvPr id="19" name="Subtitle 2"/>
          <p:cNvSpPr txBox="1">
            <a:spLocks/>
          </p:cNvSpPr>
          <p:nvPr userDrawn="1"/>
        </p:nvSpPr>
        <p:spPr>
          <a:xfrm>
            <a:off x="225728" y="3869264"/>
            <a:ext cx="6143277" cy="536622"/>
          </a:xfrm>
          <a:prstGeom prst="rect">
            <a:avLst/>
          </a:prstGeom>
        </p:spPr>
        <p:txBody>
          <a:bodyPr>
            <a:normAutofit/>
          </a:bodyPr>
          <a:lstStyle>
            <a:lvl1pPr marL="0" indent="0" algn="l" defTabSz="685800" rtl="0" eaLnBrk="1" latinLnBrk="0" hangingPunct="1">
              <a:lnSpc>
                <a:spcPct val="90000"/>
              </a:lnSpc>
              <a:spcBef>
                <a:spcPts val="750"/>
              </a:spcBef>
              <a:buFont typeface="Arial" panose="020B0604020202020204" pitchFamily="34" charset="0"/>
              <a:buNone/>
              <a:defRPr sz="1600" b="0" kern="1200">
                <a:solidFill>
                  <a:srgbClr val="FFFFFF"/>
                </a:solidFill>
                <a:latin typeface="Verdana"/>
                <a:ea typeface="Verdana" charset="0"/>
                <a:cs typeface="Verdana"/>
              </a:defRPr>
            </a:lvl1pPr>
            <a:lvl2pPr marL="457200" indent="0" algn="ctr" defTabSz="685800" rtl="0" eaLnBrk="1" latinLnBrk="0" hangingPunct="1">
              <a:lnSpc>
                <a:spcPct val="90000"/>
              </a:lnSpc>
              <a:spcBef>
                <a:spcPts val="375"/>
              </a:spcBef>
              <a:buFont typeface="Arial" panose="020B0604020202020204" pitchFamily="34" charset="0"/>
              <a:buNone/>
              <a:defRPr sz="1800" kern="1200">
                <a:solidFill>
                  <a:schemeClr val="tx1">
                    <a:tint val="75000"/>
                  </a:schemeClr>
                </a:solidFill>
                <a:latin typeface="Verdana" charset="0"/>
                <a:ea typeface="Verdana" charset="0"/>
                <a:cs typeface="Verdana" charset="0"/>
              </a:defRPr>
            </a:lvl2pPr>
            <a:lvl3pPr marL="914400" indent="0" algn="ctr"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Verdana" charset="0"/>
                <a:ea typeface="Verdana" charset="0"/>
                <a:cs typeface="Verdana" charset="0"/>
              </a:defRPr>
            </a:lvl3pPr>
            <a:lvl4pPr marL="1371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4pPr>
            <a:lvl5pPr marL="18288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5pPr>
            <a:lvl6pPr marL="22860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6pPr>
            <a:lvl7pPr marL="27432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7pPr>
            <a:lvl8pPr marL="32004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8pPr>
            <a:lvl9pPr marL="3657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9pPr>
          </a:lstStyle>
          <a:p>
            <a:endParaRPr lang="en-US">
              <a:solidFill>
                <a:srgbClr val="726963"/>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77696" y="273130"/>
            <a:ext cx="2387761" cy="712521"/>
          </a:xfrm>
          <a:prstGeom prst="rect">
            <a:avLst/>
          </a:prstGeom>
        </p:spPr>
      </p:pic>
      <p:sp>
        <p:nvSpPr>
          <p:cNvPr id="10" name="Rectangle 9"/>
          <p:cNvSpPr/>
          <p:nvPr userDrawn="1"/>
        </p:nvSpPr>
        <p:spPr>
          <a:xfrm>
            <a:off x="-1" y="4151504"/>
            <a:ext cx="9141805" cy="991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ctrTitle"/>
          </p:nvPr>
        </p:nvSpPr>
        <p:spPr>
          <a:xfrm>
            <a:off x="546361" y="3753152"/>
            <a:ext cx="6143277" cy="701450"/>
          </a:xfrm>
          <a:prstGeom prst="rect">
            <a:avLst/>
          </a:prstGeom>
        </p:spPr>
        <p:txBody>
          <a:bodyPr anchor="b" anchorCtr="0">
            <a:noAutofit/>
          </a:bodyPr>
          <a:lstStyle>
            <a:lvl1pPr algn="l">
              <a:defRPr sz="2800">
                <a:solidFill>
                  <a:srgbClr val="706259"/>
                </a:solidFill>
                <a:latin typeface="Verdana"/>
                <a:cs typeface="Verdana"/>
              </a:defRPr>
            </a:lvl1pPr>
          </a:lstStyle>
          <a:p>
            <a:r>
              <a:rPr lang="en-US"/>
              <a:t>Click to edit Master title style</a:t>
            </a:r>
          </a:p>
        </p:txBody>
      </p:sp>
      <p:sp>
        <p:nvSpPr>
          <p:cNvPr id="13" name="Subtitle 2"/>
          <p:cNvSpPr>
            <a:spLocks noGrp="1"/>
          </p:cNvSpPr>
          <p:nvPr>
            <p:ph type="subTitle" idx="1"/>
          </p:nvPr>
        </p:nvSpPr>
        <p:spPr>
          <a:xfrm>
            <a:off x="544166" y="4458030"/>
            <a:ext cx="6143277" cy="536622"/>
          </a:xfrm>
          <a:prstGeom prst="rect">
            <a:avLst/>
          </a:prstGeom>
        </p:spPr>
        <p:txBody>
          <a:bodyPr>
            <a:noAutofit/>
          </a:bodyPr>
          <a:lstStyle>
            <a:lvl1pPr marL="0" indent="0" algn="l">
              <a:buNone/>
              <a:defRPr sz="1600" b="0">
                <a:solidFill>
                  <a:srgbClr val="706259"/>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8" name="Title 1"/>
          <p:cNvSpPr txBox="1">
            <a:spLocks/>
          </p:cNvSpPr>
          <p:nvPr userDrawn="1"/>
        </p:nvSpPr>
        <p:spPr>
          <a:xfrm>
            <a:off x="180423" y="3140636"/>
            <a:ext cx="6143277" cy="701450"/>
          </a:xfrm>
          <a:prstGeom prst="rect">
            <a:avLst/>
          </a:prstGeom>
        </p:spPr>
        <p:txBody>
          <a:bodyPr anchor="b" anchorCtr="0">
            <a:noAutofit/>
          </a:bodyPr>
          <a:lstStyle>
            <a:lvl1pPr algn="l" defTabSz="685800" rtl="0" eaLnBrk="1" latinLnBrk="0" hangingPunct="1">
              <a:lnSpc>
                <a:spcPct val="90000"/>
              </a:lnSpc>
              <a:spcBef>
                <a:spcPct val="0"/>
              </a:spcBef>
              <a:buNone/>
              <a:defRPr sz="2800" kern="1200">
                <a:solidFill>
                  <a:schemeClr val="bg1"/>
                </a:solidFill>
                <a:latin typeface="Verdana"/>
                <a:ea typeface="Verdana" charset="0"/>
                <a:cs typeface="Verdana"/>
              </a:defRPr>
            </a:lvl1pPr>
          </a:lstStyle>
          <a:p>
            <a:endParaRPr lang="en-US">
              <a:solidFill>
                <a:srgbClr val="726963"/>
              </a:solidFill>
            </a:endParaRPr>
          </a:p>
        </p:txBody>
      </p:sp>
      <p:sp>
        <p:nvSpPr>
          <p:cNvPr id="19" name="Subtitle 2"/>
          <p:cNvSpPr txBox="1">
            <a:spLocks/>
          </p:cNvSpPr>
          <p:nvPr userDrawn="1"/>
        </p:nvSpPr>
        <p:spPr>
          <a:xfrm>
            <a:off x="225728" y="3869264"/>
            <a:ext cx="6143277" cy="536622"/>
          </a:xfrm>
          <a:prstGeom prst="rect">
            <a:avLst/>
          </a:prstGeom>
        </p:spPr>
        <p:txBody>
          <a:bodyPr>
            <a:normAutofit/>
          </a:bodyPr>
          <a:lstStyle>
            <a:lvl1pPr marL="0" indent="0" algn="l" defTabSz="685800" rtl="0" eaLnBrk="1" latinLnBrk="0" hangingPunct="1">
              <a:lnSpc>
                <a:spcPct val="90000"/>
              </a:lnSpc>
              <a:spcBef>
                <a:spcPts val="750"/>
              </a:spcBef>
              <a:buFont typeface="Arial" panose="020B0604020202020204" pitchFamily="34" charset="0"/>
              <a:buNone/>
              <a:defRPr sz="1600" b="0" kern="1200">
                <a:solidFill>
                  <a:srgbClr val="FFFFFF"/>
                </a:solidFill>
                <a:latin typeface="Verdana"/>
                <a:ea typeface="Verdana" charset="0"/>
                <a:cs typeface="Verdana"/>
              </a:defRPr>
            </a:lvl1pPr>
            <a:lvl2pPr marL="457200" indent="0" algn="ctr" defTabSz="685800" rtl="0" eaLnBrk="1" latinLnBrk="0" hangingPunct="1">
              <a:lnSpc>
                <a:spcPct val="90000"/>
              </a:lnSpc>
              <a:spcBef>
                <a:spcPts val="375"/>
              </a:spcBef>
              <a:buFont typeface="Arial" panose="020B0604020202020204" pitchFamily="34" charset="0"/>
              <a:buNone/>
              <a:defRPr sz="1800" kern="1200">
                <a:solidFill>
                  <a:schemeClr val="tx1">
                    <a:tint val="75000"/>
                  </a:schemeClr>
                </a:solidFill>
                <a:latin typeface="Verdana" charset="0"/>
                <a:ea typeface="Verdana" charset="0"/>
                <a:cs typeface="Verdana" charset="0"/>
              </a:defRPr>
            </a:lvl2pPr>
            <a:lvl3pPr marL="914400" indent="0" algn="ctr"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Verdana" charset="0"/>
                <a:ea typeface="Verdana" charset="0"/>
                <a:cs typeface="Verdana" charset="0"/>
              </a:defRPr>
            </a:lvl3pPr>
            <a:lvl4pPr marL="1371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4pPr>
            <a:lvl5pPr marL="18288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5pPr>
            <a:lvl6pPr marL="22860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6pPr>
            <a:lvl7pPr marL="27432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7pPr>
            <a:lvl8pPr marL="32004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8pPr>
            <a:lvl9pPr marL="3657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9pPr>
          </a:lstStyle>
          <a:p>
            <a:endParaRPr lang="en-US">
              <a:solidFill>
                <a:srgbClr val="726963"/>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77696" y="273130"/>
            <a:ext cx="2387761" cy="712521"/>
          </a:xfrm>
          <a:prstGeom prst="rect">
            <a:avLst/>
          </a:prstGeom>
        </p:spPr>
      </p:pic>
      <p:sp>
        <p:nvSpPr>
          <p:cNvPr id="11" name="Title 1"/>
          <p:cNvSpPr>
            <a:spLocks noGrp="1"/>
          </p:cNvSpPr>
          <p:nvPr>
            <p:ph type="ctrTitle"/>
          </p:nvPr>
        </p:nvSpPr>
        <p:spPr>
          <a:xfrm>
            <a:off x="546361" y="3753152"/>
            <a:ext cx="6143277" cy="701450"/>
          </a:xfrm>
          <a:prstGeom prst="rect">
            <a:avLst/>
          </a:prstGeom>
        </p:spPr>
        <p:txBody>
          <a:bodyPr anchor="b" anchorCtr="0">
            <a:noAutofit/>
          </a:bodyPr>
          <a:lstStyle>
            <a:lvl1pPr algn="l">
              <a:defRPr sz="2800">
                <a:solidFill>
                  <a:schemeClr val="bg1"/>
                </a:solidFill>
                <a:latin typeface="Verdana"/>
                <a:cs typeface="Verdana"/>
              </a:defRPr>
            </a:lvl1pPr>
          </a:lstStyle>
          <a:p>
            <a:r>
              <a:rPr lang="en-US"/>
              <a:t>Click to edit Master title style</a:t>
            </a:r>
          </a:p>
        </p:txBody>
      </p:sp>
      <p:sp>
        <p:nvSpPr>
          <p:cNvPr id="13" name="Subtitle 2"/>
          <p:cNvSpPr>
            <a:spLocks noGrp="1"/>
          </p:cNvSpPr>
          <p:nvPr>
            <p:ph type="subTitle" idx="1"/>
          </p:nvPr>
        </p:nvSpPr>
        <p:spPr>
          <a:xfrm>
            <a:off x="544166" y="4458030"/>
            <a:ext cx="6143277" cy="536622"/>
          </a:xfrm>
          <a:prstGeom prst="rect">
            <a:avLst/>
          </a:prstGeom>
        </p:spPr>
        <p:txBody>
          <a:bodyPr>
            <a:noAutofit/>
          </a:bodyPr>
          <a:lstStyle>
            <a:lvl1pPr marL="0" indent="0" algn="l">
              <a:buNone/>
              <a:defRPr sz="1600" b="0">
                <a:solidFill>
                  <a:schemeClr val="bg1"/>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8" name="Title 1"/>
          <p:cNvSpPr txBox="1">
            <a:spLocks/>
          </p:cNvSpPr>
          <p:nvPr userDrawn="1"/>
        </p:nvSpPr>
        <p:spPr>
          <a:xfrm>
            <a:off x="180423" y="3140636"/>
            <a:ext cx="6143277" cy="701450"/>
          </a:xfrm>
          <a:prstGeom prst="rect">
            <a:avLst/>
          </a:prstGeom>
        </p:spPr>
        <p:txBody>
          <a:bodyPr anchor="b" anchorCtr="0">
            <a:noAutofit/>
          </a:bodyPr>
          <a:lstStyle>
            <a:lvl1pPr algn="l" defTabSz="685800" rtl="0" eaLnBrk="1" latinLnBrk="0" hangingPunct="1">
              <a:lnSpc>
                <a:spcPct val="90000"/>
              </a:lnSpc>
              <a:spcBef>
                <a:spcPct val="0"/>
              </a:spcBef>
              <a:buNone/>
              <a:defRPr sz="2800" kern="1200">
                <a:solidFill>
                  <a:schemeClr val="bg1"/>
                </a:solidFill>
                <a:latin typeface="Verdana"/>
                <a:ea typeface="Verdana" charset="0"/>
                <a:cs typeface="Verdana"/>
              </a:defRPr>
            </a:lvl1pPr>
          </a:lstStyle>
          <a:p>
            <a:endParaRPr lang="en-US">
              <a:solidFill>
                <a:srgbClr val="726963"/>
              </a:solidFill>
            </a:endParaRPr>
          </a:p>
        </p:txBody>
      </p:sp>
      <p:sp>
        <p:nvSpPr>
          <p:cNvPr id="19" name="Subtitle 2"/>
          <p:cNvSpPr txBox="1">
            <a:spLocks/>
          </p:cNvSpPr>
          <p:nvPr userDrawn="1"/>
        </p:nvSpPr>
        <p:spPr>
          <a:xfrm>
            <a:off x="225728" y="3869264"/>
            <a:ext cx="6143277" cy="536622"/>
          </a:xfrm>
          <a:prstGeom prst="rect">
            <a:avLst/>
          </a:prstGeom>
        </p:spPr>
        <p:txBody>
          <a:bodyPr>
            <a:normAutofit/>
          </a:bodyPr>
          <a:lstStyle>
            <a:lvl1pPr marL="0" indent="0" algn="l" defTabSz="685800" rtl="0" eaLnBrk="1" latinLnBrk="0" hangingPunct="1">
              <a:lnSpc>
                <a:spcPct val="90000"/>
              </a:lnSpc>
              <a:spcBef>
                <a:spcPts val="750"/>
              </a:spcBef>
              <a:buFont typeface="Arial" panose="020B0604020202020204" pitchFamily="34" charset="0"/>
              <a:buNone/>
              <a:defRPr sz="1600" b="0" kern="1200">
                <a:solidFill>
                  <a:srgbClr val="FFFFFF"/>
                </a:solidFill>
                <a:latin typeface="Verdana"/>
                <a:ea typeface="Verdana" charset="0"/>
                <a:cs typeface="Verdana"/>
              </a:defRPr>
            </a:lvl1pPr>
            <a:lvl2pPr marL="457200" indent="0" algn="ctr" defTabSz="685800" rtl="0" eaLnBrk="1" latinLnBrk="0" hangingPunct="1">
              <a:lnSpc>
                <a:spcPct val="90000"/>
              </a:lnSpc>
              <a:spcBef>
                <a:spcPts val="375"/>
              </a:spcBef>
              <a:buFont typeface="Arial" panose="020B0604020202020204" pitchFamily="34" charset="0"/>
              <a:buNone/>
              <a:defRPr sz="1800" kern="1200">
                <a:solidFill>
                  <a:schemeClr val="tx1">
                    <a:tint val="75000"/>
                  </a:schemeClr>
                </a:solidFill>
                <a:latin typeface="Verdana" charset="0"/>
                <a:ea typeface="Verdana" charset="0"/>
                <a:cs typeface="Verdana" charset="0"/>
              </a:defRPr>
            </a:lvl2pPr>
            <a:lvl3pPr marL="914400" indent="0" algn="ctr"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Verdana" charset="0"/>
                <a:ea typeface="Verdana" charset="0"/>
                <a:cs typeface="Verdana" charset="0"/>
              </a:defRPr>
            </a:lvl3pPr>
            <a:lvl4pPr marL="1371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4pPr>
            <a:lvl5pPr marL="18288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5pPr>
            <a:lvl6pPr marL="22860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6pPr>
            <a:lvl7pPr marL="27432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7pPr>
            <a:lvl8pPr marL="32004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8pPr>
            <a:lvl9pPr marL="3657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9pPr>
          </a:lstStyle>
          <a:p>
            <a:endParaRPr lang="en-US">
              <a:solidFill>
                <a:srgbClr val="726963"/>
              </a:solidFill>
            </a:endParaRPr>
          </a:p>
        </p:txBody>
      </p:sp>
      <p:sp>
        <p:nvSpPr>
          <p:cNvPr id="25" name="Title 1"/>
          <p:cNvSpPr>
            <a:spLocks noGrp="1"/>
          </p:cNvSpPr>
          <p:nvPr>
            <p:ph type="ctrTitle"/>
          </p:nvPr>
        </p:nvSpPr>
        <p:spPr>
          <a:xfrm>
            <a:off x="546361" y="3753152"/>
            <a:ext cx="6143277" cy="701450"/>
          </a:xfrm>
          <a:prstGeom prst="rect">
            <a:avLst/>
          </a:prstGeom>
        </p:spPr>
        <p:txBody>
          <a:bodyPr anchor="b" anchorCtr="0">
            <a:noAutofit/>
          </a:bodyPr>
          <a:lstStyle>
            <a:lvl1pPr algn="l">
              <a:defRPr sz="2800">
                <a:solidFill>
                  <a:srgbClr val="706259"/>
                </a:solidFill>
                <a:latin typeface="Verdana"/>
                <a:cs typeface="Verdana"/>
              </a:defRPr>
            </a:lvl1pPr>
          </a:lstStyle>
          <a:p>
            <a:r>
              <a:rPr lang="en-US"/>
              <a:t>Click to edit Master title style</a:t>
            </a:r>
          </a:p>
        </p:txBody>
      </p:sp>
      <p:sp>
        <p:nvSpPr>
          <p:cNvPr id="26" name="Subtitle 2"/>
          <p:cNvSpPr>
            <a:spLocks noGrp="1"/>
          </p:cNvSpPr>
          <p:nvPr>
            <p:ph type="subTitle" idx="1"/>
          </p:nvPr>
        </p:nvSpPr>
        <p:spPr>
          <a:xfrm>
            <a:off x="544166" y="4458030"/>
            <a:ext cx="6143277" cy="536622"/>
          </a:xfrm>
          <a:prstGeom prst="rect">
            <a:avLst/>
          </a:prstGeom>
        </p:spPr>
        <p:txBody>
          <a:bodyPr>
            <a:noAutofit/>
          </a:bodyPr>
          <a:lstStyle>
            <a:lvl1pPr marL="0" indent="0" algn="l">
              <a:buNone/>
              <a:defRPr sz="1600" b="0">
                <a:solidFill>
                  <a:srgbClr val="706259"/>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43948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817688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p:cNvSpPr/>
          <p:nvPr userDrawn="1"/>
        </p:nvSpPr>
        <p:spPr>
          <a:xfrm>
            <a:off x="0" y="4687169"/>
            <a:ext cx="3210560" cy="459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userDrawn="1"/>
        </p:nvSpPr>
        <p:spPr>
          <a:xfrm>
            <a:off x="178228" y="4770335"/>
            <a:ext cx="2537451" cy="276999"/>
          </a:xfrm>
          <a:prstGeom prst="rect">
            <a:avLst/>
          </a:prstGeom>
          <a:noFill/>
        </p:spPr>
        <p:txBody>
          <a:bodyPr wrap="square" rtlCol="0">
            <a:spAutoFit/>
          </a:bodyPr>
          <a:lstStyle/>
          <a:p>
            <a:pPr algn="l"/>
            <a:r>
              <a:rPr lang="en-US" sz="1200" err="1">
                <a:solidFill>
                  <a:srgbClr val="254085"/>
                </a:solidFill>
                <a:latin typeface="Verdana"/>
                <a:cs typeface="Verdana"/>
              </a:rPr>
              <a:t>BlueMetal</a:t>
            </a:r>
            <a:r>
              <a:rPr lang="en-US" sz="1200">
                <a:solidFill>
                  <a:srgbClr val="254085"/>
                </a:solidFill>
                <a:latin typeface="Verdana"/>
                <a:cs typeface="Verdana"/>
              </a:rPr>
              <a:t> </a:t>
            </a:r>
            <a:r>
              <a:rPr lang="en-US" sz="1200" baseline="0">
                <a:solidFill>
                  <a:srgbClr val="254085"/>
                </a:solidFill>
                <a:latin typeface="Verdana"/>
                <a:cs typeface="Verdana"/>
              </a:rPr>
              <a:t>Presentation</a:t>
            </a:r>
            <a:endParaRPr lang="en-US" sz="1200">
              <a:solidFill>
                <a:srgbClr val="254085"/>
              </a:solidFill>
              <a:latin typeface="Verdana"/>
              <a:cs typeface="Verdana"/>
            </a:endParaRPr>
          </a:p>
        </p:txBody>
      </p:sp>
      <p:sp>
        <p:nvSpPr>
          <p:cNvPr id="9" name="TextBox 8"/>
          <p:cNvSpPr txBox="1"/>
          <p:nvPr userDrawn="1"/>
        </p:nvSpPr>
        <p:spPr>
          <a:xfrm>
            <a:off x="8645050" y="4785755"/>
            <a:ext cx="644577" cy="246221"/>
          </a:xfrm>
          <a:prstGeom prst="rect">
            <a:avLst/>
          </a:prstGeom>
          <a:noFill/>
        </p:spPr>
        <p:txBody>
          <a:bodyPr wrap="square" rtlCol="0">
            <a:spAutoFit/>
          </a:bodyPr>
          <a:lstStyle/>
          <a:p>
            <a:fld id="{8F57A718-7638-AA4D-9012-BBF5E9D5FCFE}" type="slidenum">
              <a:rPr lang="en-US" sz="1000" smtClean="0">
                <a:solidFill>
                  <a:srgbClr val="726963"/>
                </a:solidFill>
                <a:latin typeface="Verdana"/>
                <a:cs typeface="Verdana"/>
              </a:rPr>
              <a:t>‹#›</a:t>
            </a:fld>
            <a:endParaRPr lang="en-US" sz="1000" err="1">
              <a:solidFill>
                <a:srgbClr val="726963"/>
              </a:solidFill>
              <a:latin typeface="Verdana"/>
              <a:cs typeface="Verdana"/>
            </a:endParaRPr>
          </a:p>
        </p:txBody>
      </p:sp>
      <p:sp>
        <p:nvSpPr>
          <p:cNvPr id="19" name="Title Placeholder 1"/>
          <p:cNvSpPr>
            <a:spLocks noGrp="1"/>
          </p:cNvSpPr>
          <p:nvPr>
            <p:ph type="title"/>
          </p:nvPr>
        </p:nvSpPr>
        <p:spPr>
          <a:xfrm>
            <a:off x="190397" y="185135"/>
            <a:ext cx="8714943" cy="682400"/>
          </a:xfrm>
          <a:prstGeom prst="rect">
            <a:avLst/>
          </a:prstGeom>
        </p:spPr>
        <p:txBody>
          <a:bodyPr vert="horz" lIns="91440" tIns="45720" rIns="91440" bIns="45720" rtlCol="0" anchor="ctr">
            <a:noAutofit/>
          </a:bodyPr>
          <a:lstStyle/>
          <a:p>
            <a:r>
              <a:rPr lang="en-US"/>
              <a:t>Click to edit Master title style</a:t>
            </a:r>
          </a:p>
        </p:txBody>
      </p:sp>
      <p:sp>
        <p:nvSpPr>
          <p:cNvPr id="20" name="Text Placeholder 2"/>
          <p:cNvSpPr>
            <a:spLocks noGrp="1"/>
          </p:cNvSpPr>
          <p:nvPr>
            <p:ph type="body" idx="1"/>
          </p:nvPr>
        </p:nvSpPr>
        <p:spPr>
          <a:xfrm>
            <a:off x="178228" y="951461"/>
            <a:ext cx="8714944" cy="172049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p:cNvSpPr/>
          <p:nvPr userDrawn="1"/>
        </p:nvSpPr>
        <p:spPr>
          <a:xfrm>
            <a:off x="0" y="4402914"/>
            <a:ext cx="2208810" cy="740586"/>
          </a:xfrm>
          <a:prstGeom prst="rect">
            <a:avLst/>
          </a:prstGeom>
          <a:gradFill>
            <a:gsLst>
              <a:gs pos="56000">
                <a:srgbClr val="C0167A">
                  <a:lumMod val="91000"/>
                  <a:lumOff val="9000"/>
                </a:srgbClr>
              </a:gs>
              <a:gs pos="100000">
                <a:srgbClr val="66296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3" name="Picture 2"/>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93222" y="4495451"/>
            <a:ext cx="1783265" cy="532136"/>
          </a:xfrm>
          <a:prstGeom prst="rect">
            <a:avLst/>
          </a:prstGeom>
        </p:spPr>
      </p:pic>
    </p:spTree>
    <p:extLst>
      <p:ext uri="{BB962C8B-B14F-4D97-AF65-F5344CB8AC3E}">
        <p14:creationId xmlns:p14="http://schemas.microsoft.com/office/powerpoint/2010/main" val="581625752"/>
      </p:ext>
    </p:extLst>
  </p:cSld>
  <p:clrMap bg1="lt1" tx1="dk1" bg2="lt2" tx2="dk2" accent1="accent1" accent2="accent2" accent3="accent3" accent4="accent4" accent5="accent5" accent6="accent6" hlink="hlink" folHlink="folHlink"/>
  <p:sldLayoutIdLst>
    <p:sldLayoutId id="2147483679" r:id="rId1"/>
    <p:sldLayoutId id="2147483684" r:id="rId2"/>
    <p:sldLayoutId id="2147483683" r:id="rId3"/>
    <p:sldLayoutId id="2147483686" r:id="rId4"/>
    <p:sldLayoutId id="2147483682" r:id="rId5"/>
    <p:sldLayoutId id="2147483685" r:id="rId6"/>
    <p:sldLayoutId id="2147483680" r:id="rId7"/>
    <p:sldLayoutId id="2147483677" r:id="rId8"/>
    <p:sldLayoutId id="2147483688" r:id="rId9"/>
    <p:sldLayoutId id="2147483689" r:id="rId10"/>
    <p:sldLayoutId id="2147483690" r:id="rId11"/>
  </p:sldLayoutIdLst>
  <p:txStyles>
    <p:titleStyle>
      <a:lvl1pPr algn="l" defTabSz="685800" rtl="0" eaLnBrk="1" latinLnBrk="0" hangingPunct="1">
        <a:lnSpc>
          <a:spcPct val="90000"/>
        </a:lnSpc>
        <a:spcBef>
          <a:spcPct val="0"/>
        </a:spcBef>
        <a:buNone/>
        <a:defRPr sz="2800" kern="1200">
          <a:solidFill>
            <a:srgbClr val="726963"/>
          </a:solidFill>
          <a:latin typeface="Verdana" charset="0"/>
          <a:ea typeface="Verdana" charset="0"/>
          <a:cs typeface="Verdana"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4687169"/>
            <a:ext cx="3210560" cy="459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userDrawn="1"/>
        </p:nvSpPr>
        <p:spPr>
          <a:xfrm>
            <a:off x="8645050" y="4785755"/>
            <a:ext cx="644577" cy="246221"/>
          </a:xfrm>
          <a:prstGeom prst="rect">
            <a:avLst/>
          </a:prstGeom>
          <a:noFill/>
        </p:spPr>
        <p:txBody>
          <a:bodyPr wrap="square" rtlCol="0">
            <a:spAutoFit/>
          </a:bodyPr>
          <a:lstStyle/>
          <a:p>
            <a:fld id="{8F57A718-7638-AA4D-9012-BBF5E9D5FCFE}" type="slidenum">
              <a:rPr lang="en-US" sz="1000" smtClean="0">
                <a:solidFill>
                  <a:srgbClr val="726963"/>
                </a:solidFill>
                <a:latin typeface="Verdana"/>
                <a:cs typeface="Verdana"/>
              </a:rPr>
              <a:t>‹#›</a:t>
            </a:fld>
            <a:endParaRPr lang="en-US" sz="1000" err="1">
              <a:solidFill>
                <a:srgbClr val="726963"/>
              </a:solidFill>
              <a:latin typeface="Verdana"/>
              <a:cs typeface="Verdana"/>
            </a:endParaRPr>
          </a:p>
        </p:txBody>
      </p:sp>
      <p:sp>
        <p:nvSpPr>
          <p:cNvPr id="2" name="Title Placeholder 1"/>
          <p:cNvSpPr>
            <a:spLocks noGrp="1"/>
          </p:cNvSpPr>
          <p:nvPr>
            <p:ph type="title"/>
          </p:nvPr>
        </p:nvSpPr>
        <p:spPr>
          <a:xfrm>
            <a:off x="178228" y="785813"/>
            <a:ext cx="7886700" cy="805481"/>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280670" y="1698211"/>
            <a:ext cx="7886700" cy="1187493"/>
          </a:xfrm>
          <a:prstGeom prst="rect">
            <a:avLst/>
          </a:prstGeom>
        </p:spPr>
        <p:txBody>
          <a:bodyPr vert="horz" lIns="91440" tIns="45720" rIns="91440" bIns="45720" rtlCol="0">
            <a:noAutofit/>
          </a:bodyPr>
          <a:lstStyle/>
          <a:p>
            <a:pPr lvl="0"/>
            <a:r>
              <a:rPr lang="en-US"/>
              <a:t>Click to edit Master text styles</a:t>
            </a:r>
          </a:p>
          <a:p>
            <a:pPr lvl="1"/>
            <a:r>
              <a:rPr lang="en-US"/>
              <a:t>Second </a:t>
            </a:r>
            <a:r>
              <a:rPr lang="en-US" err="1"/>
              <a:t>levela</a:t>
            </a:r>
            <a:endParaRPr lang="en-US"/>
          </a:p>
        </p:txBody>
      </p:sp>
      <p:sp>
        <p:nvSpPr>
          <p:cNvPr id="12" name="TextBox 11"/>
          <p:cNvSpPr txBox="1"/>
          <p:nvPr userDrawn="1"/>
        </p:nvSpPr>
        <p:spPr>
          <a:xfrm>
            <a:off x="178228" y="4770335"/>
            <a:ext cx="2537451" cy="276999"/>
          </a:xfrm>
          <a:prstGeom prst="rect">
            <a:avLst/>
          </a:prstGeom>
          <a:noFill/>
        </p:spPr>
        <p:txBody>
          <a:bodyPr wrap="square" rtlCol="0">
            <a:spAutoFit/>
          </a:bodyPr>
          <a:lstStyle/>
          <a:p>
            <a:pPr algn="l"/>
            <a:r>
              <a:rPr lang="en-US" sz="1200" err="1">
                <a:solidFill>
                  <a:srgbClr val="254085"/>
                </a:solidFill>
                <a:latin typeface="Verdana"/>
                <a:cs typeface="Verdana"/>
              </a:rPr>
              <a:t>BlueMetal</a:t>
            </a:r>
            <a:r>
              <a:rPr lang="en-US" sz="1200">
                <a:solidFill>
                  <a:srgbClr val="254085"/>
                </a:solidFill>
                <a:latin typeface="Verdana"/>
                <a:cs typeface="Verdana"/>
              </a:rPr>
              <a:t> </a:t>
            </a:r>
            <a:r>
              <a:rPr lang="en-US" sz="1200" baseline="0">
                <a:solidFill>
                  <a:srgbClr val="254085"/>
                </a:solidFill>
                <a:latin typeface="Verdana"/>
                <a:cs typeface="Verdana"/>
              </a:rPr>
              <a:t>Presentation</a:t>
            </a:r>
            <a:endParaRPr lang="en-US" sz="1200">
              <a:solidFill>
                <a:srgbClr val="254085"/>
              </a:solidFill>
              <a:latin typeface="Verdana"/>
              <a:cs typeface="Verdana"/>
            </a:endParaRPr>
          </a:p>
        </p:txBody>
      </p:sp>
    </p:spTree>
    <p:extLst>
      <p:ext uri="{BB962C8B-B14F-4D97-AF65-F5344CB8AC3E}">
        <p14:creationId xmlns:p14="http://schemas.microsoft.com/office/powerpoint/2010/main" val="1928444461"/>
      </p:ext>
    </p:extLst>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2800" kern="1200">
          <a:solidFill>
            <a:srgbClr val="726963"/>
          </a:solidFill>
          <a:latin typeface="Verdana" charset="0"/>
          <a:ea typeface="Verdana" charset="0"/>
          <a:cs typeface="Verdana" charset="0"/>
        </a:defRPr>
      </a:lvl1pPr>
    </p:titleStyle>
    <p:bodyStyle>
      <a:lvl1pPr marL="228600" indent="-228600" algn="l" defTabSz="914400" rtl="0" eaLnBrk="1" latinLnBrk="0" hangingPunct="1">
        <a:lnSpc>
          <a:spcPct val="90000"/>
        </a:lnSpc>
        <a:spcBef>
          <a:spcPts val="1000"/>
        </a:spcBef>
        <a:buFont typeface="Arial"/>
        <a:buChar char="•"/>
        <a:defRPr sz="2000" kern="1200">
          <a:solidFill>
            <a:srgbClr val="726963"/>
          </a:solidFill>
          <a:latin typeface="Verdana" charset="0"/>
          <a:ea typeface="Verdana" charset="0"/>
          <a:cs typeface="Verdana" charset="0"/>
        </a:defRPr>
      </a:lvl1pPr>
      <a:lvl2pPr marL="685800" indent="-228600" algn="l" defTabSz="914400" rtl="0" eaLnBrk="1" latinLnBrk="0" hangingPunct="1">
        <a:lnSpc>
          <a:spcPct val="90000"/>
        </a:lnSpc>
        <a:spcBef>
          <a:spcPts val="500"/>
        </a:spcBef>
        <a:buFont typeface="Arial"/>
        <a:buChar char="•"/>
        <a:defRPr sz="1800" kern="1200">
          <a:solidFill>
            <a:srgbClr val="726963"/>
          </a:solidFill>
          <a:latin typeface="Verdana" charset="0"/>
          <a:ea typeface="Verdana" charset="0"/>
          <a:cs typeface="Verdana" charset="0"/>
        </a:defRPr>
      </a:lvl2pPr>
      <a:lvl3pPr marL="1143000" indent="-228600" algn="l" defTabSz="914400" rtl="0" eaLnBrk="1" latinLnBrk="0" hangingPunct="1">
        <a:lnSpc>
          <a:spcPct val="90000"/>
        </a:lnSpc>
        <a:spcBef>
          <a:spcPts val="500"/>
        </a:spcBef>
        <a:buFont typeface="Arial"/>
        <a:buChar char="•"/>
        <a:defRPr sz="2000" kern="1200">
          <a:solidFill>
            <a:srgbClr val="726963"/>
          </a:solidFill>
          <a:latin typeface="Verdana" charset="0"/>
          <a:ea typeface="Verdana" charset="0"/>
          <a:cs typeface="Verdana" charset="0"/>
        </a:defRPr>
      </a:lvl3pPr>
      <a:lvl4pPr marL="1600200" indent="-228600" algn="l" defTabSz="914400" rtl="0" eaLnBrk="1" latinLnBrk="0" hangingPunct="1">
        <a:lnSpc>
          <a:spcPct val="90000"/>
        </a:lnSpc>
        <a:spcBef>
          <a:spcPts val="500"/>
        </a:spcBef>
        <a:buFont typeface="Arial"/>
        <a:buChar char="•"/>
        <a:defRPr sz="2000" kern="1200">
          <a:solidFill>
            <a:srgbClr val="726963"/>
          </a:solidFill>
          <a:latin typeface="Verdana" charset="0"/>
          <a:ea typeface="Verdana" charset="0"/>
          <a:cs typeface="Verdana" charset="0"/>
        </a:defRPr>
      </a:lvl4pPr>
      <a:lvl5pPr marL="2057400" indent="-228600" algn="l" defTabSz="914400" rtl="0" eaLnBrk="1" latinLnBrk="0" hangingPunct="1">
        <a:lnSpc>
          <a:spcPct val="90000"/>
        </a:lnSpc>
        <a:spcBef>
          <a:spcPts val="500"/>
        </a:spcBef>
        <a:buFont typeface="Arial"/>
        <a:buChar char="•"/>
        <a:defRPr sz="2000" kern="1200">
          <a:solidFill>
            <a:srgbClr val="726963"/>
          </a:solidFill>
          <a:latin typeface="Verdana" charset="0"/>
          <a:ea typeface="Verdana" charset="0"/>
          <a:cs typeface="Verdan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hyperlink" Target="mailto:john.miner@bluemetal.com" TargetMode="Externa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hyperlink" Target="http://www.mssqltips.com/" TargetMode="External"/><Relationship Id="rId4" Type="http://schemas.openxmlformats.org/officeDocument/2006/relationships/hyperlink" Target="http://www.craftydba.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8" Type="http://schemas.openxmlformats.org/officeDocument/2006/relationships/hyperlink" Target="http://www.craftydba.com/" TargetMode="External"/><Relationship Id="rId3" Type="http://schemas.openxmlformats.org/officeDocument/2006/relationships/hyperlink" Target="https://tinyurl.com/o5wh8jh" TargetMode="External"/><Relationship Id="rId7" Type="http://schemas.openxmlformats.org/officeDocument/2006/relationships/hyperlink" Target="https://tinyurl.com/y7ngvwh9" TargetMode="External"/><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hyperlink" Target="https://tinyurl.com/ycblhrfw" TargetMode="External"/><Relationship Id="rId5" Type="http://schemas.openxmlformats.org/officeDocument/2006/relationships/hyperlink" Target="https://tinyurl.com/ycv29tc8" TargetMode="External"/><Relationship Id="rId4" Type="http://schemas.openxmlformats.org/officeDocument/2006/relationships/hyperlink" Target="https://tinyurl.com/yd6d99vm"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99114" y="509209"/>
            <a:ext cx="5540829" cy="1352248"/>
          </a:xfrm>
        </p:spPr>
        <p:txBody>
          <a:bodyPr/>
          <a:lstStyle/>
          <a:p>
            <a:r>
              <a:rPr lang="en-US" sz="3600" dirty="0" smtClean="0">
                <a:solidFill>
                  <a:schemeClr val="bg1"/>
                </a:solidFill>
              </a:rPr>
              <a:t>SQL Server</a:t>
            </a:r>
            <a:br>
              <a:rPr lang="en-US" sz="3600" dirty="0" smtClean="0">
                <a:solidFill>
                  <a:schemeClr val="bg1"/>
                </a:solidFill>
              </a:rPr>
            </a:br>
            <a:r>
              <a:rPr lang="en-US" sz="2400" dirty="0" smtClean="0">
                <a:solidFill>
                  <a:schemeClr val="bg1"/>
                </a:solidFill>
              </a:rPr>
              <a:t/>
            </a:r>
            <a:br>
              <a:rPr lang="en-US" sz="2400" dirty="0" smtClean="0">
                <a:solidFill>
                  <a:schemeClr val="bg1"/>
                </a:solidFill>
              </a:rPr>
            </a:br>
            <a:r>
              <a:rPr lang="en-US" sz="2400" dirty="0" smtClean="0">
                <a:solidFill>
                  <a:schemeClr val="bg1"/>
                </a:solidFill>
              </a:rPr>
              <a:t>Effective </a:t>
            </a:r>
            <a:r>
              <a:rPr lang="en-US" sz="2400" dirty="0">
                <a:solidFill>
                  <a:schemeClr val="bg1"/>
                </a:solidFill>
              </a:rPr>
              <a:t>use of Temporary Tables</a:t>
            </a:r>
          </a:p>
        </p:txBody>
      </p:sp>
      <p:sp>
        <p:nvSpPr>
          <p:cNvPr id="3" name="Subtitle 2"/>
          <p:cNvSpPr>
            <a:spLocks noGrp="1"/>
          </p:cNvSpPr>
          <p:nvPr>
            <p:ph type="subTitle" idx="1"/>
          </p:nvPr>
        </p:nvSpPr>
        <p:spPr>
          <a:xfrm>
            <a:off x="1873677" y="4035048"/>
            <a:ext cx="2286000" cy="1108452"/>
          </a:xfrm>
        </p:spPr>
        <p:txBody>
          <a:bodyPr/>
          <a:lstStyle/>
          <a:p>
            <a:r>
              <a:rPr lang="en-US" sz="1400" dirty="0" smtClean="0">
                <a:latin typeface="+mn-lt"/>
              </a:rPr>
              <a:t>John Miner</a:t>
            </a:r>
            <a:br>
              <a:rPr lang="en-US" sz="1400" dirty="0" smtClean="0">
                <a:latin typeface="+mn-lt"/>
              </a:rPr>
            </a:br>
            <a:r>
              <a:rPr lang="en-US" sz="1400" dirty="0" smtClean="0">
                <a:latin typeface="+mn-lt"/>
              </a:rPr>
              <a:t>Data Architect</a:t>
            </a:r>
          </a:p>
          <a:p>
            <a:r>
              <a:rPr lang="en-US" sz="1400" dirty="0" smtClean="0">
                <a:latin typeface="+mn-lt"/>
                <a:hlinkClick r:id="rId2"/>
              </a:rPr>
              <a:t>john.miner@bluemetal.com</a:t>
            </a:r>
            <a:endParaRPr lang="en-US" sz="1400" dirty="0" smtClean="0">
              <a:latin typeface="+mn-lt"/>
            </a:endParaRPr>
          </a:p>
          <a:p>
            <a:endParaRPr lang="en-US" dirty="0">
              <a:latin typeface="+mn-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5615" y="4068444"/>
            <a:ext cx="1496076" cy="673234"/>
          </a:xfrm>
          <a:prstGeom prst="rect">
            <a:avLst/>
          </a:prstGeom>
        </p:spPr>
      </p:pic>
      <p:sp>
        <p:nvSpPr>
          <p:cNvPr id="5" name="Rectangle 4"/>
          <p:cNvSpPr/>
          <p:nvPr/>
        </p:nvSpPr>
        <p:spPr>
          <a:xfrm>
            <a:off x="6607629" y="3994370"/>
            <a:ext cx="2536371" cy="715581"/>
          </a:xfrm>
          <a:prstGeom prst="rect">
            <a:avLst/>
          </a:prstGeom>
        </p:spPr>
        <p:txBody>
          <a:bodyPr wrap="square">
            <a:spAutoFit/>
          </a:bodyPr>
          <a:lstStyle/>
          <a:p>
            <a:pPr>
              <a:defRPr/>
            </a:pPr>
            <a:r>
              <a:rPr lang="en-US" dirty="0">
                <a:solidFill>
                  <a:srgbClr val="002060"/>
                </a:solidFill>
                <a:latin typeface="Calibri" pitchFamily="34" charset="0"/>
                <a:cs typeface="Calibri" pitchFamily="34" charset="0"/>
              </a:rPr>
              <a:t>Blog: 	</a:t>
            </a:r>
            <a:r>
              <a:rPr lang="en-US" dirty="0">
                <a:solidFill>
                  <a:srgbClr val="002060"/>
                </a:solidFill>
                <a:latin typeface="Calibri" pitchFamily="34" charset="0"/>
                <a:cs typeface="Calibri" pitchFamily="34" charset="0"/>
                <a:hlinkClick r:id="rId4"/>
              </a:rPr>
              <a:t>www.craftydba.com</a:t>
            </a:r>
            <a:r>
              <a:rPr lang="en-US" dirty="0">
                <a:solidFill>
                  <a:srgbClr val="002060"/>
                </a:solidFill>
                <a:latin typeface="Calibri" pitchFamily="34" charset="0"/>
                <a:cs typeface="Calibri" pitchFamily="34" charset="0"/>
              </a:rPr>
              <a:t/>
            </a:r>
            <a:br>
              <a:rPr lang="en-US" dirty="0">
                <a:solidFill>
                  <a:srgbClr val="002060"/>
                </a:solidFill>
                <a:latin typeface="Calibri" pitchFamily="34" charset="0"/>
                <a:cs typeface="Calibri" pitchFamily="34" charset="0"/>
              </a:rPr>
            </a:br>
            <a:r>
              <a:rPr lang="en-US" dirty="0">
                <a:solidFill>
                  <a:srgbClr val="002060"/>
                </a:solidFill>
                <a:latin typeface="Calibri" pitchFamily="34" charset="0"/>
                <a:cs typeface="Calibri" pitchFamily="34" charset="0"/>
              </a:rPr>
              <a:t>	</a:t>
            </a:r>
            <a:r>
              <a:rPr lang="en-US" dirty="0">
                <a:solidFill>
                  <a:srgbClr val="002060"/>
                </a:solidFill>
                <a:latin typeface="Calibri" pitchFamily="34" charset="0"/>
                <a:cs typeface="Calibri" pitchFamily="34" charset="0"/>
                <a:hlinkClick r:id="rId5"/>
              </a:rPr>
              <a:t>www.mssqltips.com</a:t>
            </a:r>
            <a:endParaRPr lang="en-US" dirty="0"/>
          </a:p>
          <a:p>
            <a:pPr>
              <a:defRPr/>
            </a:pPr>
            <a:r>
              <a:rPr lang="en-US" dirty="0">
                <a:solidFill>
                  <a:srgbClr val="002060"/>
                </a:solidFill>
                <a:latin typeface="Calibri" pitchFamily="34" charset="0"/>
                <a:cs typeface="Calibri" pitchFamily="34" charset="0"/>
              </a:rPr>
              <a:t>Tweet: </a:t>
            </a:r>
            <a:r>
              <a:rPr lang="en-US" dirty="0" smtClean="0">
                <a:solidFill>
                  <a:srgbClr val="002060"/>
                </a:solidFill>
                <a:latin typeface="Calibri" pitchFamily="34" charset="0"/>
                <a:cs typeface="Calibri" pitchFamily="34" charset="0"/>
              </a:rPr>
              <a:t>	JohnMiner3</a:t>
            </a:r>
            <a:endParaRPr lang="en-US" dirty="0">
              <a:solidFill>
                <a:srgbClr val="002060"/>
              </a:solidFill>
              <a:latin typeface="Calibri" pitchFamily="34" charset="0"/>
              <a:cs typeface="Calibri" pitchFamily="34" charset="0"/>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574" y="3625853"/>
            <a:ext cx="1629146" cy="1629146"/>
          </a:xfrm>
          <a:prstGeom prst="rect">
            <a:avLst/>
          </a:prstGeom>
        </p:spPr>
      </p:pic>
    </p:spTree>
    <p:extLst>
      <p:ext uri="{BB962C8B-B14F-4D97-AF65-F5344CB8AC3E}">
        <p14:creationId xmlns:p14="http://schemas.microsoft.com/office/powerpoint/2010/main" val="6041445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rgbClr val="0070C0"/>
                </a:solidFill>
              </a:rPr>
              <a:t>Derived Tables – Debate</a:t>
            </a:r>
            <a:endParaRPr lang="en-US" dirty="0">
              <a:solidFill>
                <a:srgbClr val="0070C0"/>
              </a:solidFill>
            </a:endParaRPr>
          </a:p>
        </p:txBody>
      </p:sp>
      <p:sp>
        <p:nvSpPr>
          <p:cNvPr id="5" name="Content Placeholder 4"/>
          <p:cNvSpPr>
            <a:spLocks noGrp="1"/>
          </p:cNvSpPr>
          <p:nvPr>
            <p:ph sz="half" idx="1"/>
          </p:nvPr>
        </p:nvSpPr>
        <p:spPr/>
        <p:txBody>
          <a:bodyPr/>
          <a:lstStyle/>
          <a:p>
            <a:pPr>
              <a:buNone/>
            </a:pPr>
            <a:r>
              <a:rPr lang="en-US" dirty="0" smtClean="0">
                <a:solidFill>
                  <a:srgbClr val="00B050"/>
                </a:solidFill>
              </a:rPr>
              <a:t>Pros</a:t>
            </a:r>
          </a:p>
          <a:p>
            <a:pPr>
              <a:buNone/>
            </a:pPr>
            <a:endParaRPr lang="en-US" sz="750" dirty="0">
              <a:solidFill>
                <a:srgbClr val="00B050"/>
              </a:solidFill>
            </a:endParaRPr>
          </a:p>
          <a:p>
            <a:r>
              <a:rPr lang="en-US" sz="1800" dirty="0">
                <a:solidFill>
                  <a:schemeClr val="accent2">
                    <a:lumMod val="75000"/>
                  </a:schemeClr>
                </a:solidFill>
                <a:latin typeface="+mj-lt"/>
              </a:rPr>
              <a:t>Treated by the query as a sub-select.</a:t>
            </a:r>
          </a:p>
          <a:p>
            <a:r>
              <a:rPr lang="en-US" sz="1800" dirty="0">
                <a:solidFill>
                  <a:schemeClr val="accent2">
                    <a:lumMod val="75000"/>
                  </a:schemeClr>
                </a:solidFill>
                <a:latin typeface="+mj-lt"/>
              </a:rPr>
              <a:t>Do not need to explicitly drop object.</a:t>
            </a:r>
          </a:p>
          <a:p>
            <a:r>
              <a:rPr lang="en-US" sz="1800" dirty="0">
                <a:solidFill>
                  <a:schemeClr val="accent2">
                    <a:lumMod val="75000"/>
                  </a:schemeClr>
                </a:solidFill>
                <a:latin typeface="+mj-lt"/>
              </a:rPr>
              <a:t>Might not take up [</a:t>
            </a:r>
            <a:r>
              <a:rPr lang="en-US" sz="1800" dirty="0" err="1">
                <a:solidFill>
                  <a:schemeClr val="accent2">
                    <a:lumMod val="75000"/>
                  </a:schemeClr>
                </a:solidFill>
                <a:latin typeface="+mj-lt"/>
              </a:rPr>
              <a:t>tempdb</a:t>
            </a:r>
            <a:r>
              <a:rPr lang="en-US" sz="1800" dirty="0">
                <a:solidFill>
                  <a:schemeClr val="accent2">
                    <a:lumMod val="75000"/>
                  </a:schemeClr>
                </a:solidFill>
                <a:latin typeface="+mj-lt"/>
              </a:rPr>
              <a:t>] space.</a:t>
            </a:r>
          </a:p>
          <a:p>
            <a:endParaRPr lang="en-US" sz="1800" dirty="0"/>
          </a:p>
        </p:txBody>
      </p:sp>
      <p:sp>
        <p:nvSpPr>
          <p:cNvPr id="6" name="Content Placeholder 5"/>
          <p:cNvSpPr>
            <a:spLocks noGrp="1"/>
          </p:cNvSpPr>
          <p:nvPr>
            <p:ph sz="half" idx="2"/>
          </p:nvPr>
        </p:nvSpPr>
        <p:spPr/>
        <p:txBody>
          <a:bodyPr/>
          <a:lstStyle/>
          <a:p>
            <a:pPr>
              <a:buNone/>
            </a:pPr>
            <a:r>
              <a:rPr lang="en-US" dirty="0" smtClean="0">
                <a:solidFill>
                  <a:srgbClr val="FF0000"/>
                </a:solidFill>
              </a:rPr>
              <a:t>Cons</a:t>
            </a:r>
          </a:p>
          <a:p>
            <a:pPr>
              <a:buNone/>
            </a:pPr>
            <a:endParaRPr lang="en-US" sz="750" dirty="0">
              <a:solidFill>
                <a:srgbClr val="FF0000"/>
              </a:solidFill>
            </a:endParaRPr>
          </a:p>
          <a:p>
            <a:r>
              <a:rPr lang="en-US" sz="1800" dirty="0">
                <a:solidFill>
                  <a:schemeClr val="accent2">
                    <a:lumMod val="75000"/>
                  </a:schemeClr>
                </a:solidFill>
                <a:latin typeface="+mj-lt"/>
              </a:rPr>
              <a:t>Can not add index to speed up retrieval.</a:t>
            </a:r>
          </a:p>
          <a:p>
            <a:r>
              <a:rPr lang="en-US" sz="1800" dirty="0">
                <a:solidFill>
                  <a:schemeClr val="accent2">
                    <a:lumMod val="75000"/>
                  </a:schemeClr>
                </a:solidFill>
                <a:latin typeface="+mj-lt"/>
              </a:rPr>
              <a:t>Can not share object between batches in current session or other sessions.</a:t>
            </a:r>
          </a:p>
          <a:p>
            <a:endParaRPr lang="en-US" sz="1800" dirty="0">
              <a:solidFill>
                <a:schemeClr val="accent2">
                  <a:lumMod val="75000"/>
                </a:schemeClr>
              </a:solidFill>
              <a:latin typeface="+mj-lt"/>
            </a:endParaRPr>
          </a:p>
        </p:txBody>
      </p:sp>
      <p:sp>
        <p:nvSpPr>
          <p:cNvPr id="8" name="Footer Placeholder 4"/>
          <p:cNvSpPr>
            <a:spLocks noGrp="1"/>
          </p:cNvSpPr>
          <p:nvPr>
            <p:ph type="ftr" sz="quarter" idx="4294967295"/>
          </p:nvPr>
        </p:nvSpPr>
        <p:spPr>
          <a:xfrm>
            <a:off x="2208086" y="4715178"/>
            <a:ext cx="2365305" cy="273844"/>
          </a:xfrm>
          <a:prstGeom prst="rect">
            <a:avLst/>
          </a:prstGeom>
        </p:spPr>
        <p:txBody>
          <a:bodyPr vert="horz" lIns="68580" tIns="34290" rIns="68580" bIns="34290" rtlCol="0" anchor="ctr"/>
          <a:lstStyle>
            <a:lvl1pPr algn="l">
              <a:defRPr sz="825">
                <a:solidFill>
                  <a:srgbClr val="FFFFFF"/>
                </a:solidFill>
              </a:defRPr>
            </a:lvl1pPr>
          </a:lstStyle>
          <a:p>
            <a:r>
              <a:rPr lang="en-US" dirty="0" smtClean="0"/>
              <a:t>Footer Goes Here</a:t>
            </a:r>
            <a:endParaRPr lang="en-US" dirty="0"/>
          </a:p>
        </p:txBody>
      </p:sp>
    </p:spTree>
    <p:extLst>
      <p:ext uri="{BB962C8B-B14F-4D97-AF65-F5344CB8AC3E}">
        <p14:creationId xmlns:p14="http://schemas.microsoft.com/office/powerpoint/2010/main" val="28601349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0070C0"/>
                </a:solidFill>
              </a:rPr>
              <a:t>Local Temporary Table – Defined</a:t>
            </a:r>
            <a:endParaRPr lang="en-US" dirty="0">
              <a:solidFill>
                <a:srgbClr val="0070C0"/>
              </a:solidFill>
            </a:endParaRPr>
          </a:p>
        </p:txBody>
      </p:sp>
      <p:sp>
        <p:nvSpPr>
          <p:cNvPr id="19" name="Content Placeholder 18"/>
          <p:cNvSpPr>
            <a:spLocks noGrp="1"/>
          </p:cNvSpPr>
          <p:nvPr>
            <p:ph idx="1"/>
          </p:nvPr>
        </p:nvSpPr>
        <p:spPr>
          <a:xfrm>
            <a:off x="178228" y="951461"/>
            <a:ext cx="7940536" cy="1720490"/>
          </a:xfrm>
        </p:spPr>
        <p:txBody>
          <a:bodyPr>
            <a:normAutofit fontScale="25000" lnSpcReduction="20000"/>
          </a:bodyPr>
          <a:lstStyle/>
          <a:p>
            <a:pPr lvl="1"/>
            <a:endParaRPr lang="en-US" dirty="0" smtClean="0"/>
          </a:p>
          <a:p>
            <a:pPr lvl="1"/>
            <a:endParaRPr lang="en-US" dirty="0"/>
          </a:p>
          <a:p>
            <a:pPr lvl="1"/>
            <a:endParaRPr lang="en-US" sz="4000" dirty="0" smtClean="0">
              <a:solidFill>
                <a:schemeClr val="accent2">
                  <a:lumMod val="75000"/>
                </a:schemeClr>
              </a:solidFill>
              <a:latin typeface="+mj-lt"/>
            </a:endParaRPr>
          </a:p>
          <a:p>
            <a:pPr lvl="1"/>
            <a:r>
              <a:rPr lang="en-US" sz="8800" dirty="0" smtClean="0">
                <a:solidFill>
                  <a:schemeClr val="accent2">
                    <a:lumMod val="75000"/>
                  </a:schemeClr>
                </a:solidFill>
                <a:latin typeface="+mj-lt"/>
              </a:rPr>
              <a:t>A </a:t>
            </a:r>
            <a:r>
              <a:rPr lang="en-US" sz="8800" dirty="0">
                <a:solidFill>
                  <a:schemeClr val="accent2">
                    <a:lumMod val="75000"/>
                  </a:schemeClr>
                </a:solidFill>
                <a:latin typeface="+mj-lt"/>
              </a:rPr>
              <a:t>local temporary table is defined by using the CREATE TABLE or SELECT INTO syntax with the name of the table prefixed by one number sign #. </a:t>
            </a:r>
          </a:p>
          <a:p>
            <a:pPr lvl="1"/>
            <a:endParaRPr lang="en-US" sz="8800" dirty="0">
              <a:solidFill>
                <a:schemeClr val="accent2">
                  <a:lumMod val="75000"/>
                </a:schemeClr>
              </a:solidFill>
              <a:latin typeface="+mj-lt"/>
            </a:endParaRPr>
          </a:p>
          <a:p>
            <a:pPr lvl="1"/>
            <a:r>
              <a:rPr lang="en-US" sz="8800" dirty="0">
                <a:solidFill>
                  <a:schemeClr val="accent2">
                    <a:lumMod val="75000"/>
                  </a:schemeClr>
                </a:solidFill>
                <a:latin typeface="+mj-lt"/>
              </a:rPr>
              <a:t>The scope of the local temporary table is the current session (SPID).</a:t>
            </a:r>
          </a:p>
          <a:p>
            <a:pPr lvl="1"/>
            <a:endParaRPr lang="en-US" sz="8800" dirty="0">
              <a:solidFill>
                <a:schemeClr val="accent2">
                  <a:lumMod val="75000"/>
                </a:schemeClr>
              </a:solidFill>
              <a:latin typeface="+mj-lt"/>
            </a:endParaRPr>
          </a:p>
          <a:p>
            <a:pPr lvl="1"/>
            <a:r>
              <a:rPr lang="en-US" sz="8800" dirty="0">
                <a:solidFill>
                  <a:schemeClr val="accent2">
                    <a:lumMod val="75000"/>
                  </a:schemeClr>
                </a:solidFill>
                <a:latin typeface="+mj-lt"/>
              </a:rPr>
              <a:t>The local temporary table destroyed when the current session terminates.</a:t>
            </a:r>
          </a:p>
          <a:p>
            <a:pPr lvl="1"/>
            <a:endParaRPr lang="en-US" sz="6200" dirty="0" smtClean="0">
              <a:latin typeface="+mj-lt"/>
            </a:endParaRPr>
          </a:p>
        </p:txBody>
      </p:sp>
    </p:spTree>
    <p:extLst>
      <p:ext uri="{BB962C8B-B14F-4D97-AF65-F5344CB8AC3E}">
        <p14:creationId xmlns:p14="http://schemas.microsoft.com/office/powerpoint/2010/main" val="29260441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0070C0"/>
                </a:solidFill>
              </a:rPr>
              <a:t>Global Temporary Table – Defined</a:t>
            </a:r>
            <a:endParaRPr lang="en-US" dirty="0">
              <a:solidFill>
                <a:srgbClr val="0070C0"/>
              </a:solidFill>
            </a:endParaRPr>
          </a:p>
        </p:txBody>
      </p:sp>
      <p:sp>
        <p:nvSpPr>
          <p:cNvPr id="19" name="Content Placeholder 18"/>
          <p:cNvSpPr>
            <a:spLocks noGrp="1"/>
          </p:cNvSpPr>
          <p:nvPr>
            <p:ph idx="1"/>
          </p:nvPr>
        </p:nvSpPr>
        <p:spPr>
          <a:xfrm>
            <a:off x="178227" y="951461"/>
            <a:ext cx="8273046" cy="1720490"/>
          </a:xfrm>
        </p:spPr>
        <p:txBody>
          <a:bodyPr>
            <a:normAutofit fontScale="25000" lnSpcReduction="20000"/>
          </a:bodyPr>
          <a:lstStyle/>
          <a:p>
            <a:pPr lvl="1"/>
            <a:endParaRPr lang="en-US" dirty="0" smtClean="0"/>
          </a:p>
          <a:p>
            <a:pPr lvl="1"/>
            <a:endParaRPr lang="en-US" dirty="0"/>
          </a:p>
          <a:p>
            <a:pPr lvl="1"/>
            <a:endParaRPr lang="en-US" sz="4000" dirty="0" smtClean="0">
              <a:latin typeface="+mj-lt"/>
            </a:endParaRPr>
          </a:p>
          <a:p>
            <a:pPr lvl="1"/>
            <a:r>
              <a:rPr lang="en-US" sz="8000" dirty="0" smtClean="0">
                <a:solidFill>
                  <a:schemeClr val="accent2">
                    <a:lumMod val="75000"/>
                  </a:schemeClr>
                </a:solidFill>
                <a:latin typeface="+mj-lt"/>
              </a:rPr>
              <a:t>A </a:t>
            </a:r>
            <a:r>
              <a:rPr lang="en-US" sz="8000" dirty="0">
                <a:solidFill>
                  <a:schemeClr val="accent2">
                    <a:lumMod val="75000"/>
                  </a:schemeClr>
                </a:solidFill>
                <a:latin typeface="+mj-lt"/>
              </a:rPr>
              <a:t>global temporary table is defined by using the CREATE TABLE or SELECT INTO syntax with the name of the table prefixed by two number signs ##. </a:t>
            </a:r>
          </a:p>
          <a:p>
            <a:pPr lvl="1"/>
            <a:endParaRPr lang="en-US" sz="8000" dirty="0">
              <a:solidFill>
                <a:schemeClr val="accent2">
                  <a:lumMod val="75000"/>
                </a:schemeClr>
              </a:solidFill>
              <a:latin typeface="+mj-lt"/>
            </a:endParaRPr>
          </a:p>
          <a:p>
            <a:pPr lvl="1"/>
            <a:r>
              <a:rPr lang="en-US" sz="8000" dirty="0">
                <a:solidFill>
                  <a:schemeClr val="accent2">
                    <a:lumMod val="75000"/>
                  </a:schemeClr>
                </a:solidFill>
                <a:latin typeface="+mj-lt"/>
              </a:rPr>
              <a:t>The scope of the global temporary table is the all sessions (SPIDS).</a:t>
            </a:r>
          </a:p>
          <a:p>
            <a:pPr lvl="1"/>
            <a:endParaRPr lang="en-US" sz="8000" dirty="0">
              <a:solidFill>
                <a:schemeClr val="accent2">
                  <a:lumMod val="75000"/>
                </a:schemeClr>
              </a:solidFill>
              <a:latin typeface="+mj-lt"/>
            </a:endParaRPr>
          </a:p>
          <a:p>
            <a:pPr lvl="1"/>
            <a:r>
              <a:rPr lang="en-US" sz="8000" dirty="0">
                <a:solidFill>
                  <a:schemeClr val="accent2">
                    <a:lumMod val="75000"/>
                  </a:schemeClr>
                </a:solidFill>
                <a:latin typeface="+mj-lt"/>
              </a:rPr>
              <a:t>The global temporary table is destroyed when the last session that references it is disconnected.</a:t>
            </a:r>
          </a:p>
          <a:p>
            <a:pPr lvl="1"/>
            <a:endParaRPr lang="en-US" sz="8000" dirty="0" smtClean="0">
              <a:solidFill>
                <a:schemeClr val="accent2">
                  <a:lumMod val="75000"/>
                </a:schemeClr>
              </a:solidFill>
              <a:latin typeface="+mj-lt"/>
            </a:endParaRPr>
          </a:p>
          <a:p>
            <a:pPr lvl="1"/>
            <a:endParaRPr lang="en-US" sz="8000" dirty="0">
              <a:solidFill>
                <a:schemeClr val="accent2">
                  <a:lumMod val="75000"/>
                </a:schemeClr>
              </a:solidFill>
              <a:latin typeface="+mj-lt"/>
            </a:endParaRPr>
          </a:p>
          <a:p>
            <a:pPr lvl="1">
              <a:buNone/>
            </a:pPr>
            <a:r>
              <a:rPr lang="en-US" sz="8000" dirty="0">
                <a:solidFill>
                  <a:srgbClr val="00B050"/>
                </a:solidFill>
                <a:latin typeface="+mj-lt"/>
              </a:rPr>
              <a:t>[temporary-tables.sql]</a:t>
            </a:r>
          </a:p>
          <a:p>
            <a:pPr lvl="1"/>
            <a:endParaRPr lang="en-US" dirty="0" smtClean="0"/>
          </a:p>
        </p:txBody>
      </p:sp>
    </p:spTree>
    <p:extLst>
      <p:ext uri="{BB962C8B-B14F-4D97-AF65-F5344CB8AC3E}">
        <p14:creationId xmlns:p14="http://schemas.microsoft.com/office/powerpoint/2010/main" val="22018144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rgbClr val="0070C0"/>
                </a:solidFill>
              </a:rPr>
              <a:t>Temporary Tables – Debate</a:t>
            </a:r>
            <a:endParaRPr lang="en-US" dirty="0">
              <a:solidFill>
                <a:srgbClr val="0070C0"/>
              </a:solidFill>
            </a:endParaRPr>
          </a:p>
        </p:txBody>
      </p:sp>
      <p:sp>
        <p:nvSpPr>
          <p:cNvPr id="5" name="Content Placeholder 4"/>
          <p:cNvSpPr>
            <a:spLocks noGrp="1"/>
          </p:cNvSpPr>
          <p:nvPr>
            <p:ph sz="half" idx="1"/>
          </p:nvPr>
        </p:nvSpPr>
        <p:spPr>
          <a:xfrm>
            <a:off x="450273" y="1033897"/>
            <a:ext cx="4038600" cy="3394472"/>
          </a:xfrm>
        </p:spPr>
        <p:txBody>
          <a:bodyPr>
            <a:normAutofit fontScale="92500" lnSpcReduction="20000"/>
          </a:bodyPr>
          <a:lstStyle/>
          <a:p>
            <a:pPr>
              <a:buNone/>
            </a:pPr>
            <a:r>
              <a:rPr lang="en-US" dirty="0" smtClean="0">
                <a:solidFill>
                  <a:srgbClr val="00B050"/>
                </a:solidFill>
              </a:rPr>
              <a:t>Pros</a:t>
            </a:r>
          </a:p>
          <a:p>
            <a:pPr>
              <a:buNone/>
            </a:pPr>
            <a:endParaRPr lang="en-US" sz="1600" dirty="0">
              <a:solidFill>
                <a:srgbClr val="00B050"/>
              </a:solidFill>
              <a:latin typeface="+mj-lt"/>
            </a:endParaRPr>
          </a:p>
          <a:p>
            <a:r>
              <a:rPr lang="en-US" sz="1600" dirty="0">
                <a:solidFill>
                  <a:schemeClr val="accent2">
                    <a:lumMod val="75000"/>
                  </a:schemeClr>
                </a:solidFill>
                <a:latin typeface="+mj-lt"/>
              </a:rPr>
              <a:t>Real table in [</a:t>
            </a:r>
            <a:r>
              <a:rPr lang="en-US" sz="1600" dirty="0" err="1">
                <a:solidFill>
                  <a:schemeClr val="accent2">
                    <a:lumMod val="75000"/>
                  </a:schemeClr>
                </a:solidFill>
                <a:latin typeface="+mj-lt"/>
              </a:rPr>
              <a:t>tempdb</a:t>
            </a:r>
            <a:r>
              <a:rPr lang="en-US" sz="1600" dirty="0">
                <a:solidFill>
                  <a:schemeClr val="accent2">
                    <a:lumMod val="75000"/>
                  </a:schemeClr>
                </a:solidFill>
                <a:latin typeface="+mj-lt"/>
              </a:rPr>
              <a:t>] with scoping rules.  Can insert, update, select and delete data.</a:t>
            </a:r>
          </a:p>
          <a:p>
            <a:endParaRPr lang="en-US" sz="1600" dirty="0">
              <a:solidFill>
                <a:schemeClr val="accent2">
                  <a:lumMod val="75000"/>
                </a:schemeClr>
              </a:solidFill>
              <a:latin typeface="+mj-lt"/>
            </a:endParaRPr>
          </a:p>
          <a:p>
            <a:r>
              <a:rPr lang="en-US" sz="1600" dirty="0">
                <a:solidFill>
                  <a:schemeClr val="accent2">
                    <a:lumMod val="75000"/>
                  </a:schemeClr>
                </a:solidFill>
                <a:latin typeface="+mj-lt"/>
              </a:rPr>
              <a:t>Can optimize by altering table before or after loading data - add index, update statistics, add constraints, etc.</a:t>
            </a:r>
          </a:p>
          <a:p>
            <a:endParaRPr lang="en-US" sz="1600" dirty="0">
              <a:solidFill>
                <a:schemeClr val="accent2">
                  <a:lumMod val="75000"/>
                </a:schemeClr>
              </a:solidFill>
              <a:latin typeface="+mj-lt"/>
            </a:endParaRPr>
          </a:p>
          <a:p>
            <a:r>
              <a:rPr lang="en-US" sz="1600" dirty="0">
                <a:solidFill>
                  <a:schemeClr val="accent2">
                    <a:lumMod val="75000"/>
                  </a:schemeClr>
                </a:solidFill>
                <a:latin typeface="+mj-lt"/>
              </a:rPr>
              <a:t>Can share object between sessions for limited time.  Please see scoping rules.</a:t>
            </a:r>
          </a:p>
          <a:p>
            <a:endParaRPr lang="en-US" sz="1600" dirty="0">
              <a:solidFill>
                <a:schemeClr val="accent2">
                  <a:lumMod val="75000"/>
                </a:schemeClr>
              </a:solidFill>
              <a:latin typeface="+mj-lt"/>
            </a:endParaRPr>
          </a:p>
          <a:p>
            <a:r>
              <a:rPr lang="en-US" sz="1600" dirty="0">
                <a:solidFill>
                  <a:schemeClr val="accent2">
                    <a:lumMod val="75000"/>
                  </a:schemeClr>
                </a:solidFill>
                <a:latin typeface="+mj-lt"/>
              </a:rPr>
              <a:t>Has been around since the beginning of time &gt; version 7.0.</a:t>
            </a:r>
          </a:p>
          <a:p>
            <a:endParaRPr lang="en-US" dirty="0"/>
          </a:p>
        </p:txBody>
      </p:sp>
      <p:sp>
        <p:nvSpPr>
          <p:cNvPr id="6" name="Content Placeholder 5"/>
          <p:cNvSpPr>
            <a:spLocks noGrp="1"/>
          </p:cNvSpPr>
          <p:nvPr>
            <p:ph sz="half" idx="2"/>
          </p:nvPr>
        </p:nvSpPr>
        <p:spPr>
          <a:xfrm>
            <a:off x="4682837" y="1033897"/>
            <a:ext cx="4038600" cy="3394472"/>
          </a:xfrm>
        </p:spPr>
        <p:txBody>
          <a:bodyPr>
            <a:normAutofit fontScale="92500" lnSpcReduction="20000"/>
          </a:bodyPr>
          <a:lstStyle/>
          <a:p>
            <a:pPr>
              <a:buNone/>
            </a:pPr>
            <a:r>
              <a:rPr lang="en-US" dirty="0" smtClean="0">
                <a:solidFill>
                  <a:srgbClr val="FF0000"/>
                </a:solidFill>
              </a:rPr>
              <a:t>Cons</a:t>
            </a:r>
          </a:p>
          <a:p>
            <a:pPr>
              <a:buNone/>
            </a:pPr>
            <a:endParaRPr lang="en-US" sz="750" dirty="0">
              <a:solidFill>
                <a:srgbClr val="FF0000"/>
              </a:solidFill>
            </a:endParaRPr>
          </a:p>
          <a:p>
            <a:r>
              <a:rPr lang="en-US" sz="1700" dirty="0">
                <a:solidFill>
                  <a:schemeClr val="accent2">
                    <a:lumMod val="75000"/>
                  </a:schemeClr>
                </a:solidFill>
                <a:latin typeface="+mj-lt"/>
              </a:rPr>
              <a:t>Should explicitly drop object at beginning of SQL to prevent unwanted errors with local tables.</a:t>
            </a:r>
          </a:p>
          <a:p>
            <a:endParaRPr lang="en-US" sz="1700" dirty="0">
              <a:solidFill>
                <a:schemeClr val="accent2">
                  <a:lumMod val="75000"/>
                </a:schemeClr>
              </a:solidFill>
              <a:latin typeface="+mj-lt"/>
            </a:endParaRPr>
          </a:p>
          <a:p>
            <a:r>
              <a:rPr lang="en-US" sz="1700" dirty="0">
                <a:solidFill>
                  <a:schemeClr val="accent2">
                    <a:lumMod val="75000"/>
                  </a:schemeClr>
                </a:solidFill>
                <a:latin typeface="+mj-lt"/>
              </a:rPr>
              <a:t>Avoid duplicate name conflicts but not naming sub-objects – constraints.</a:t>
            </a:r>
          </a:p>
          <a:p>
            <a:endParaRPr lang="en-US" sz="1700" dirty="0">
              <a:solidFill>
                <a:schemeClr val="accent2">
                  <a:lumMod val="75000"/>
                </a:schemeClr>
              </a:solidFill>
              <a:latin typeface="+mj-lt"/>
            </a:endParaRPr>
          </a:p>
          <a:p>
            <a:r>
              <a:rPr lang="en-US" sz="1700" dirty="0">
                <a:solidFill>
                  <a:schemeClr val="accent2">
                    <a:lumMod val="75000"/>
                  </a:schemeClr>
                </a:solidFill>
                <a:latin typeface="+mj-lt"/>
              </a:rPr>
              <a:t>May cause recompilation of code since threshold is a-lot lower than normal tables.</a:t>
            </a:r>
          </a:p>
          <a:p>
            <a:endParaRPr lang="en-US" sz="1900" dirty="0">
              <a:solidFill>
                <a:schemeClr val="accent2">
                  <a:lumMod val="75000"/>
                </a:schemeClr>
              </a:solidFill>
            </a:endParaRPr>
          </a:p>
        </p:txBody>
      </p:sp>
      <p:sp>
        <p:nvSpPr>
          <p:cNvPr id="8" name="Footer Placeholder 4"/>
          <p:cNvSpPr>
            <a:spLocks noGrp="1"/>
          </p:cNvSpPr>
          <p:nvPr>
            <p:ph type="ftr" sz="quarter" idx="4294967295"/>
          </p:nvPr>
        </p:nvSpPr>
        <p:spPr>
          <a:xfrm>
            <a:off x="2208086" y="4715178"/>
            <a:ext cx="2365305" cy="273844"/>
          </a:xfrm>
          <a:prstGeom prst="rect">
            <a:avLst/>
          </a:prstGeom>
        </p:spPr>
        <p:txBody>
          <a:bodyPr vert="horz" lIns="68580" tIns="34290" rIns="68580" bIns="34290" rtlCol="0" anchor="ctr"/>
          <a:lstStyle>
            <a:lvl1pPr algn="l">
              <a:defRPr sz="825">
                <a:solidFill>
                  <a:srgbClr val="FFFFFF"/>
                </a:solidFill>
              </a:defRPr>
            </a:lvl1pPr>
          </a:lstStyle>
          <a:p>
            <a:r>
              <a:rPr lang="en-US" dirty="0" smtClean="0"/>
              <a:t>Footer Goes Here</a:t>
            </a:r>
            <a:endParaRPr lang="en-US" dirty="0"/>
          </a:p>
        </p:txBody>
      </p:sp>
    </p:spTree>
    <p:extLst>
      <p:ext uri="{BB962C8B-B14F-4D97-AF65-F5344CB8AC3E}">
        <p14:creationId xmlns:p14="http://schemas.microsoft.com/office/powerpoint/2010/main" val="26323027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0070C0"/>
                </a:solidFill>
              </a:rPr>
              <a:t>Table Variables – Defined</a:t>
            </a:r>
            <a:endParaRPr lang="en-US" dirty="0">
              <a:solidFill>
                <a:srgbClr val="0070C0"/>
              </a:solidFill>
            </a:endParaRPr>
          </a:p>
        </p:txBody>
      </p:sp>
      <p:sp>
        <p:nvSpPr>
          <p:cNvPr id="19" name="Content Placeholder 18"/>
          <p:cNvSpPr>
            <a:spLocks noGrp="1"/>
          </p:cNvSpPr>
          <p:nvPr>
            <p:ph idx="1"/>
          </p:nvPr>
        </p:nvSpPr>
        <p:spPr>
          <a:xfrm>
            <a:off x="178228" y="951461"/>
            <a:ext cx="7116190" cy="1720490"/>
          </a:xfrm>
        </p:spPr>
        <p:txBody>
          <a:bodyPr>
            <a:normAutofit fontScale="25000" lnSpcReduction="20000"/>
          </a:bodyPr>
          <a:lstStyle/>
          <a:p>
            <a:pPr lvl="1"/>
            <a:endParaRPr lang="en-US" dirty="0" smtClean="0"/>
          </a:p>
          <a:p>
            <a:pPr lvl="1"/>
            <a:endParaRPr lang="en-US" dirty="0"/>
          </a:p>
          <a:p>
            <a:pPr lvl="1"/>
            <a:endParaRPr lang="en-US" sz="5600" dirty="0" smtClean="0"/>
          </a:p>
          <a:p>
            <a:pPr lvl="1"/>
            <a:r>
              <a:rPr lang="en-US" sz="6400" dirty="0" smtClean="0">
                <a:solidFill>
                  <a:schemeClr val="accent2">
                    <a:lumMod val="75000"/>
                  </a:schemeClr>
                </a:solidFill>
                <a:latin typeface="+mj-lt"/>
              </a:rPr>
              <a:t>Define like any TSQL variable using DECLARE key word and preceding variable name with a @ sign. </a:t>
            </a:r>
          </a:p>
          <a:p>
            <a:pPr lvl="1"/>
            <a:endParaRPr lang="en-US" sz="6400" dirty="0" smtClean="0">
              <a:solidFill>
                <a:schemeClr val="accent2">
                  <a:lumMod val="75000"/>
                </a:schemeClr>
              </a:solidFill>
              <a:latin typeface="+mj-lt"/>
            </a:endParaRPr>
          </a:p>
          <a:p>
            <a:pPr lvl="1"/>
            <a:r>
              <a:rPr lang="en-US" sz="6400" dirty="0" smtClean="0">
                <a:solidFill>
                  <a:schemeClr val="accent2">
                    <a:lumMod val="75000"/>
                  </a:schemeClr>
                </a:solidFill>
                <a:latin typeface="+mj-lt"/>
              </a:rPr>
              <a:t>TABLE key word precedes the column definitions — names, data types, and constraints. </a:t>
            </a:r>
          </a:p>
          <a:p>
            <a:pPr lvl="1"/>
            <a:endParaRPr lang="en-US" sz="6400" dirty="0">
              <a:solidFill>
                <a:schemeClr val="accent2">
                  <a:lumMod val="75000"/>
                </a:schemeClr>
              </a:solidFill>
              <a:latin typeface="+mj-lt"/>
            </a:endParaRPr>
          </a:p>
          <a:p>
            <a:pPr lvl="1"/>
            <a:r>
              <a:rPr lang="en-US" sz="6400" dirty="0" smtClean="0">
                <a:solidFill>
                  <a:schemeClr val="accent2">
                    <a:lumMod val="75000"/>
                  </a:schemeClr>
                </a:solidFill>
                <a:latin typeface="+mj-lt"/>
              </a:rPr>
              <a:t>Only PRIMARY KEY, UNIQUE, NULL, and CHECK constraints are allowed. </a:t>
            </a:r>
          </a:p>
          <a:p>
            <a:pPr lvl="1"/>
            <a:endParaRPr lang="en-US" sz="6400" dirty="0">
              <a:solidFill>
                <a:schemeClr val="accent2">
                  <a:lumMod val="75000"/>
                </a:schemeClr>
              </a:solidFill>
              <a:latin typeface="+mj-lt"/>
            </a:endParaRPr>
          </a:p>
          <a:p>
            <a:pPr lvl="1"/>
            <a:r>
              <a:rPr lang="en-US" sz="6400" dirty="0" smtClean="0">
                <a:solidFill>
                  <a:schemeClr val="accent2">
                    <a:lumMod val="75000"/>
                  </a:schemeClr>
                </a:solidFill>
                <a:latin typeface="+mj-lt"/>
              </a:rPr>
              <a:t>Indexes are a bi-product of a PRIMARY and UNIQUE constraints.</a:t>
            </a:r>
          </a:p>
          <a:p>
            <a:pPr lvl="1"/>
            <a:endParaRPr lang="en-US" sz="5600" dirty="0" smtClean="0">
              <a:latin typeface="+mj-lt"/>
            </a:endParaRPr>
          </a:p>
          <a:p>
            <a:pPr lvl="1"/>
            <a:endParaRPr lang="en-US" sz="5600" dirty="0" smtClean="0">
              <a:latin typeface="+mj-lt"/>
            </a:endParaRPr>
          </a:p>
          <a:p>
            <a:pPr lvl="1"/>
            <a:endParaRPr lang="en-US" sz="5600" dirty="0" smtClean="0">
              <a:latin typeface="+mj-lt"/>
            </a:endParaRPr>
          </a:p>
          <a:p>
            <a:pPr lvl="1">
              <a:buNone/>
            </a:pPr>
            <a:r>
              <a:rPr lang="en-US" sz="6400" dirty="0" smtClean="0">
                <a:solidFill>
                  <a:srgbClr val="00B050"/>
                </a:solidFill>
                <a:latin typeface="+mj-lt"/>
              </a:rPr>
              <a:t>[tables-</a:t>
            </a:r>
            <a:r>
              <a:rPr lang="en-US" sz="6400" dirty="0" err="1" smtClean="0">
                <a:solidFill>
                  <a:srgbClr val="00B050"/>
                </a:solidFill>
                <a:latin typeface="+mj-lt"/>
              </a:rPr>
              <a:t>variables.sql</a:t>
            </a:r>
            <a:r>
              <a:rPr lang="en-US" sz="6400" dirty="0" smtClean="0">
                <a:solidFill>
                  <a:srgbClr val="00B050"/>
                </a:solidFill>
                <a:latin typeface="+mj-lt"/>
              </a:rPr>
              <a:t>]</a:t>
            </a:r>
          </a:p>
          <a:p>
            <a:pPr lvl="1"/>
            <a:endParaRPr lang="en-US" dirty="0" smtClean="0"/>
          </a:p>
          <a:p>
            <a:pPr lvl="1"/>
            <a:endParaRPr lang="en-US" dirty="0" smtClean="0"/>
          </a:p>
          <a:p>
            <a:pPr lvl="1"/>
            <a:endParaRPr lang="en-US" dirty="0" smtClean="0"/>
          </a:p>
        </p:txBody>
      </p:sp>
    </p:spTree>
    <p:extLst>
      <p:ext uri="{BB962C8B-B14F-4D97-AF65-F5344CB8AC3E}">
        <p14:creationId xmlns:p14="http://schemas.microsoft.com/office/powerpoint/2010/main" val="4721684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rgbClr val="0070C0"/>
                </a:solidFill>
              </a:rPr>
              <a:t>Table Variables – Debate</a:t>
            </a:r>
            <a:endParaRPr lang="en-US" dirty="0">
              <a:solidFill>
                <a:srgbClr val="0070C0"/>
              </a:solidFill>
            </a:endParaRPr>
          </a:p>
        </p:txBody>
      </p:sp>
      <p:sp>
        <p:nvSpPr>
          <p:cNvPr id="5" name="Content Placeholder 4"/>
          <p:cNvSpPr>
            <a:spLocks noGrp="1"/>
          </p:cNvSpPr>
          <p:nvPr>
            <p:ph sz="half" idx="1"/>
          </p:nvPr>
        </p:nvSpPr>
        <p:spPr/>
        <p:txBody>
          <a:bodyPr>
            <a:normAutofit/>
          </a:bodyPr>
          <a:lstStyle/>
          <a:p>
            <a:pPr>
              <a:buNone/>
            </a:pPr>
            <a:r>
              <a:rPr lang="en-US" dirty="0" smtClean="0">
                <a:solidFill>
                  <a:srgbClr val="00B050"/>
                </a:solidFill>
              </a:rPr>
              <a:t>Pros</a:t>
            </a:r>
          </a:p>
          <a:p>
            <a:pPr>
              <a:buNone/>
            </a:pPr>
            <a:endParaRPr lang="en-US" sz="750" dirty="0"/>
          </a:p>
          <a:p>
            <a:r>
              <a:rPr lang="en-US" sz="1600" dirty="0">
                <a:solidFill>
                  <a:schemeClr val="accent2">
                    <a:lumMod val="75000"/>
                  </a:schemeClr>
                </a:solidFill>
                <a:latin typeface="+mj-lt"/>
              </a:rPr>
              <a:t>Can be applied anywhere a table or table expression is used – select, insert, delete, update.</a:t>
            </a:r>
          </a:p>
          <a:p>
            <a:r>
              <a:rPr lang="en-US" sz="1600" dirty="0">
                <a:solidFill>
                  <a:schemeClr val="accent2">
                    <a:lumMod val="75000"/>
                  </a:schemeClr>
                </a:solidFill>
                <a:latin typeface="+mj-lt"/>
              </a:rPr>
              <a:t>Do not need to explicitly drop </a:t>
            </a:r>
            <a:r>
              <a:rPr lang="en-US" sz="1600" dirty="0">
                <a:latin typeface="+mj-lt"/>
              </a:rPr>
              <a:t>object.</a:t>
            </a:r>
          </a:p>
          <a:p>
            <a:pPr>
              <a:buNone/>
            </a:pPr>
            <a:endParaRPr lang="en-US" sz="1600" dirty="0">
              <a:latin typeface="+mj-lt"/>
            </a:endParaRPr>
          </a:p>
          <a:p>
            <a:endParaRPr lang="en-US" dirty="0"/>
          </a:p>
        </p:txBody>
      </p:sp>
      <p:sp>
        <p:nvSpPr>
          <p:cNvPr id="6" name="Content Placeholder 5"/>
          <p:cNvSpPr>
            <a:spLocks noGrp="1"/>
          </p:cNvSpPr>
          <p:nvPr>
            <p:ph sz="half" idx="2"/>
          </p:nvPr>
        </p:nvSpPr>
        <p:spPr/>
        <p:txBody>
          <a:bodyPr>
            <a:normAutofit/>
          </a:bodyPr>
          <a:lstStyle/>
          <a:p>
            <a:pPr>
              <a:buNone/>
            </a:pPr>
            <a:r>
              <a:rPr lang="en-US" dirty="0" smtClean="0">
                <a:solidFill>
                  <a:srgbClr val="FF0000"/>
                </a:solidFill>
              </a:rPr>
              <a:t>Cons</a:t>
            </a:r>
          </a:p>
          <a:p>
            <a:pPr>
              <a:buNone/>
            </a:pPr>
            <a:endParaRPr lang="en-US" sz="750" dirty="0">
              <a:solidFill>
                <a:srgbClr val="FF0000"/>
              </a:solidFill>
            </a:endParaRPr>
          </a:p>
          <a:p>
            <a:r>
              <a:rPr lang="en-US" sz="1600" dirty="0">
                <a:solidFill>
                  <a:schemeClr val="accent2">
                    <a:lumMod val="75000"/>
                  </a:schemeClr>
                </a:solidFill>
                <a:latin typeface="+mj-lt"/>
              </a:rPr>
              <a:t>Can’t modify variable to speed up retrieval.</a:t>
            </a:r>
          </a:p>
          <a:p>
            <a:r>
              <a:rPr lang="en-US" sz="1600" dirty="0">
                <a:solidFill>
                  <a:schemeClr val="accent2">
                    <a:lumMod val="75000"/>
                  </a:schemeClr>
                </a:solidFill>
                <a:latin typeface="+mj-lt"/>
              </a:rPr>
              <a:t>Engine does not save statistics on table variable.</a:t>
            </a:r>
          </a:p>
          <a:p>
            <a:r>
              <a:rPr lang="en-US" sz="1600" dirty="0">
                <a:solidFill>
                  <a:schemeClr val="accent2">
                    <a:lumMod val="75000"/>
                  </a:schemeClr>
                </a:solidFill>
                <a:latin typeface="+mj-lt"/>
              </a:rPr>
              <a:t>Not  sharable between batches in current session or other sessions.</a:t>
            </a:r>
          </a:p>
          <a:p>
            <a:r>
              <a:rPr lang="en-US" sz="1600" dirty="0">
                <a:solidFill>
                  <a:schemeClr val="accent2">
                    <a:lumMod val="75000"/>
                  </a:schemeClr>
                </a:solidFill>
                <a:latin typeface="+mj-lt"/>
              </a:rPr>
              <a:t>Can’t be the target of a ‘select into’.</a:t>
            </a:r>
          </a:p>
          <a:p>
            <a:endParaRPr lang="en-US" sz="1600" dirty="0">
              <a:solidFill>
                <a:schemeClr val="accent2">
                  <a:lumMod val="75000"/>
                </a:schemeClr>
              </a:solidFill>
              <a:latin typeface="+mj-lt"/>
            </a:endParaRPr>
          </a:p>
        </p:txBody>
      </p:sp>
      <p:sp>
        <p:nvSpPr>
          <p:cNvPr id="8" name="Footer Placeholder 4"/>
          <p:cNvSpPr>
            <a:spLocks noGrp="1"/>
          </p:cNvSpPr>
          <p:nvPr>
            <p:ph type="ftr" sz="quarter" idx="4294967295"/>
          </p:nvPr>
        </p:nvSpPr>
        <p:spPr>
          <a:xfrm>
            <a:off x="2208086" y="4715178"/>
            <a:ext cx="2365305" cy="273844"/>
          </a:xfrm>
          <a:prstGeom prst="rect">
            <a:avLst/>
          </a:prstGeom>
        </p:spPr>
        <p:txBody>
          <a:bodyPr vert="horz" lIns="68580" tIns="34290" rIns="68580" bIns="34290" rtlCol="0" anchor="ctr"/>
          <a:lstStyle>
            <a:lvl1pPr algn="l">
              <a:defRPr sz="825">
                <a:solidFill>
                  <a:srgbClr val="FFFFFF"/>
                </a:solidFill>
              </a:defRPr>
            </a:lvl1pPr>
          </a:lstStyle>
          <a:p>
            <a:r>
              <a:rPr lang="en-US" dirty="0" smtClean="0"/>
              <a:t>Footer Goes Here</a:t>
            </a:r>
            <a:endParaRPr lang="en-US" dirty="0"/>
          </a:p>
        </p:txBody>
      </p:sp>
    </p:spTree>
    <p:extLst>
      <p:ext uri="{BB962C8B-B14F-4D97-AF65-F5344CB8AC3E}">
        <p14:creationId xmlns:p14="http://schemas.microsoft.com/office/powerpoint/2010/main" val="22395673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0070C0"/>
                </a:solidFill>
              </a:rPr>
              <a:t>User Tables in [</a:t>
            </a:r>
            <a:r>
              <a:rPr lang="en-US" dirty="0" err="1" smtClean="0">
                <a:solidFill>
                  <a:srgbClr val="0070C0"/>
                </a:solidFill>
              </a:rPr>
              <a:t>tempdb</a:t>
            </a:r>
            <a:r>
              <a:rPr lang="en-US" dirty="0" smtClean="0">
                <a:solidFill>
                  <a:srgbClr val="0070C0"/>
                </a:solidFill>
              </a:rPr>
              <a:t>] – Defined</a:t>
            </a:r>
            <a:endParaRPr lang="en-US" dirty="0">
              <a:solidFill>
                <a:srgbClr val="0070C0"/>
              </a:solidFill>
            </a:endParaRPr>
          </a:p>
        </p:txBody>
      </p:sp>
      <p:sp>
        <p:nvSpPr>
          <p:cNvPr id="19" name="Content Placeholder 18"/>
          <p:cNvSpPr>
            <a:spLocks noGrp="1"/>
          </p:cNvSpPr>
          <p:nvPr>
            <p:ph idx="1"/>
          </p:nvPr>
        </p:nvSpPr>
        <p:spPr>
          <a:xfrm>
            <a:off x="178228" y="951461"/>
            <a:ext cx="6478881" cy="1720490"/>
          </a:xfrm>
        </p:spPr>
        <p:txBody>
          <a:bodyPr>
            <a:normAutofit fontScale="25000" lnSpcReduction="20000"/>
          </a:bodyPr>
          <a:lstStyle/>
          <a:p>
            <a:pPr lvl="1"/>
            <a:endParaRPr lang="en-US" dirty="0" smtClean="0"/>
          </a:p>
          <a:p>
            <a:pPr lvl="1"/>
            <a:endParaRPr lang="en-US" dirty="0"/>
          </a:p>
          <a:p>
            <a:pPr lvl="1"/>
            <a:endParaRPr lang="en-US" sz="6400" dirty="0" smtClean="0">
              <a:latin typeface="+mj-lt"/>
            </a:endParaRPr>
          </a:p>
          <a:p>
            <a:pPr lvl="1"/>
            <a:r>
              <a:rPr lang="en-US" sz="6400" dirty="0" smtClean="0">
                <a:solidFill>
                  <a:schemeClr val="accent2">
                    <a:lumMod val="75000"/>
                  </a:schemeClr>
                </a:solidFill>
                <a:latin typeface="+mj-lt"/>
              </a:rPr>
              <a:t>Any </a:t>
            </a:r>
            <a:r>
              <a:rPr lang="en-US" sz="6400" dirty="0">
                <a:solidFill>
                  <a:schemeClr val="accent2">
                    <a:lumMod val="75000"/>
                  </a:schemeClr>
                </a:solidFill>
                <a:latin typeface="+mj-lt"/>
              </a:rPr>
              <a:t>table in </a:t>
            </a:r>
            <a:r>
              <a:rPr lang="en-US" sz="6400" dirty="0" err="1">
                <a:solidFill>
                  <a:schemeClr val="accent2">
                    <a:lumMod val="75000"/>
                  </a:schemeClr>
                </a:solidFill>
                <a:latin typeface="+mj-lt"/>
              </a:rPr>
              <a:t>sys.objects</a:t>
            </a:r>
            <a:r>
              <a:rPr lang="en-US" sz="6400" dirty="0">
                <a:solidFill>
                  <a:schemeClr val="accent2">
                    <a:lumMod val="75000"/>
                  </a:schemeClr>
                </a:solidFill>
                <a:latin typeface="+mj-lt"/>
              </a:rPr>
              <a:t> that has the field </a:t>
            </a:r>
            <a:r>
              <a:rPr lang="en-US" sz="6400" dirty="0" err="1">
                <a:solidFill>
                  <a:schemeClr val="accent2">
                    <a:lumMod val="75000"/>
                  </a:schemeClr>
                </a:solidFill>
                <a:latin typeface="+mj-lt"/>
              </a:rPr>
              <a:t>is_ms_shipped</a:t>
            </a:r>
            <a:r>
              <a:rPr lang="en-US" sz="6400" dirty="0">
                <a:solidFill>
                  <a:schemeClr val="accent2">
                    <a:lumMod val="75000"/>
                  </a:schemeClr>
                </a:solidFill>
                <a:latin typeface="+mj-lt"/>
              </a:rPr>
              <a:t> = 0 and the type = ‘U’.</a:t>
            </a:r>
          </a:p>
          <a:p>
            <a:pPr lvl="1"/>
            <a:endParaRPr lang="en-US" sz="6400" dirty="0">
              <a:solidFill>
                <a:schemeClr val="accent2">
                  <a:lumMod val="75000"/>
                </a:schemeClr>
              </a:solidFill>
              <a:latin typeface="+mj-lt"/>
            </a:endParaRPr>
          </a:p>
          <a:p>
            <a:pPr lvl="1"/>
            <a:r>
              <a:rPr lang="en-US" sz="6400" dirty="0">
                <a:solidFill>
                  <a:schemeClr val="accent2">
                    <a:lumMod val="75000"/>
                  </a:schemeClr>
                </a:solidFill>
                <a:latin typeface="+mj-lt"/>
              </a:rPr>
              <a:t>One must have the right to create objects in [</a:t>
            </a:r>
            <a:r>
              <a:rPr lang="en-US" sz="6400" dirty="0" err="1">
                <a:solidFill>
                  <a:schemeClr val="accent2">
                    <a:lumMod val="75000"/>
                  </a:schemeClr>
                </a:solidFill>
                <a:latin typeface="+mj-lt"/>
              </a:rPr>
              <a:t>tempdb</a:t>
            </a:r>
            <a:r>
              <a:rPr lang="en-US" sz="6400" dirty="0">
                <a:solidFill>
                  <a:schemeClr val="accent2">
                    <a:lumMod val="75000"/>
                  </a:schemeClr>
                </a:solidFill>
                <a:latin typeface="+mj-lt"/>
              </a:rPr>
              <a:t>].</a:t>
            </a:r>
          </a:p>
          <a:p>
            <a:pPr lvl="1"/>
            <a:endParaRPr lang="en-US" sz="6400" dirty="0">
              <a:solidFill>
                <a:schemeClr val="accent2">
                  <a:lumMod val="75000"/>
                </a:schemeClr>
              </a:solidFill>
              <a:latin typeface="+mj-lt"/>
            </a:endParaRPr>
          </a:p>
          <a:p>
            <a:pPr lvl="1"/>
            <a:r>
              <a:rPr lang="en-US" sz="6400" dirty="0">
                <a:solidFill>
                  <a:schemeClr val="accent2">
                    <a:lumMod val="75000"/>
                  </a:schemeClr>
                </a:solidFill>
                <a:latin typeface="+mj-lt"/>
              </a:rPr>
              <a:t>This restriction can be overcome with a startup procedure that creates the table and gives user access.</a:t>
            </a:r>
          </a:p>
          <a:p>
            <a:pPr lvl="1"/>
            <a:endParaRPr lang="en-US" sz="6400" dirty="0">
              <a:latin typeface="+mj-lt"/>
            </a:endParaRPr>
          </a:p>
          <a:p>
            <a:pPr lvl="1">
              <a:buNone/>
            </a:pPr>
            <a:endParaRPr lang="en-US" sz="6400" dirty="0" smtClean="0">
              <a:solidFill>
                <a:srgbClr val="00B050"/>
              </a:solidFill>
              <a:latin typeface="+mj-lt"/>
            </a:endParaRPr>
          </a:p>
          <a:p>
            <a:pPr lvl="1">
              <a:buNone/>
            </a:pPr>
            <a:endParaRPr lang="en-US" sz="6400" dirty="0">
              <a:solidFill>
                <a:srgbClr val="00B050"/>
              </a:solidFill>
              <a:latin typeface="+mj-lt"/>
            </a:endParaRPr>
          </a:p>
          <a:p>
            <a:pPr lvl="1">
              <a:buNone/>
            </a:pPr>
            <a:endParaRPr lang="en-US" sz="6400" dirty="0" smtClean="0">
              <a:solidFill>
                <a:srgbClr val="00B050"/>
              </a:solidFill>
              <a:latin typeface="+mj-lt"/>
            </a:endParaRPr>
          </a:p>
          <a:p>
            <a:pPr lvl="1">
              <a:buNone/>
            </a:pPr>
            <a:r>
              <a:rPr lang="en-US" sz="6400" dirty="0" smtClean="0">
                <a:solidFill>
                  <a:srgbClr val="00B050"/>
                </a:solidFill>
                <a:latin typeface="+mj-lt"/>
              </a:rPr>
              <a:t>[</a:t>
            </a:r>
            <a:r>
              <a:rPr lang="en-US" sz="6400" dirty="0">
                <a:solidFill>
                  <a:srgbClr val="00B050"/>
                </a:solidFill>
                <a:latin typeface="+mj-lt"/>
              </a:rPr>
              <a:t>tables-in-tempdb.sql]</a:t>
            </a:r>
          </a:p>
          <a:p>
            <a:pPr lvl="1"/>
            <a:endParaRPr lang="en-US" sz="6400" dirty="0" smtClean="0"/>
          </a:p>
        </p:txBody>
      </p:sp>
    </p:spTree>
    <p:extLst>
      <p:ext uri="{BB962C8B-B14F-4D97-AF65-F5344CB8AC3E}">
        <p14:creationId xmlns:p14="http://schemas.microsoft.com/office/powerpoint/2010/main" val="15764607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rgbClr val="0070C0"/>
                </a:solidFill>
              </a:rPr>
              <a:t>User Tables in [</a:t>
            </a:r>
            <a:r>
              <a:rPr lang="en-US" dirty="0" err="1" smtClean="0">
                <a:solidFill>
                  <a:srgbClr val="0070C0"/>
                </a:solidFill>
              </a:rPr>
              <a:t>tempdb</a:t>
            </a:r>
            <a:r>
              <a:rPr lang="en-US" dirty="0" smtClean="0">
                <a:solidFill>
                  <a:srgbClr val="0070C0"/>
                </a:solidFill>
              </a:rPr>
              <a:t>] – Debate</a:t>
            </a:r>
            <a:endParaRPr lang="en-US" dirty="0">
              <a:solidFill>
                <a:srgbClr val="0070C0"/>
              </a:solidFill>
            </a:endParaRPr>
          </a:p>
        </p:txBody>
      </p:sp>
      <p:sp>
        <p:nvSpPr>
          <p:cNvPr id="5" name="Content Placeholder 4"/>
          <p:cNvSpPr>
            <a:spLocks noGrp="1"/>
          </p:cNvSpPr>
          <p:nvPr>
            <p:ph sz="half" idx="1"/>
          </p:nvPr>
        </p:nvSpPr>
        <p:spPr/>
        <p:txBody>
          <a:bodyPr>
            <a:normAutofit/>
          </a:bodyPr>
          <a:lstStyle/>
          <a:p>
            <a:pPr>
              <a:buNone/>
            </a:pPr>
            <a:r>
              <a:rPr lang="en-US" dirty="0" smtClean="0">
                <a:solidFill>
                  <a:srgbClr val="00B050"/>
                </a:solidFill>
              </a:rPr>
              <a:t>Pros</a:t>
            </a:r>
          </a:p>
          <a:p>
            <a:pPr>
              <a:buNone/>
            </a:pPr>
            <a:endParaRPr lang="en-US" sz="750" dirty="0"/>
          </a:p>
          <a:p>
            <a:r>
              <a:rPr lang="en-US" sz="1600" dirty="0">
                <a:solidFill>
                  <a:schemeClr val="accent2">
                    <a:lumMod val="75000"/>
                  </a:schemeClr>
                </a:solidFill>
                <a:latin typeface="+mj-lt"/>
              </a:rPr>
              <a:t>Does not have the same scoping issues as temporary tables.</a:t>
            </a:r>
          </a:p>
          <a:p>
            <a:r>
              <a:rPr lang="en-US" sz="1600" dirty="0">
                <a:solidFill>
                  <a:schemeClr val="accent2">
                    <a:lumMod val="75000"/>
                  </a:schemeClr>
                </a:solidFill>
                <a:latin typeface="+mj-lt"/>
              </a:rPr>
              <a:t>Supports all DDL and DML tables constructs.</a:t>
            </a:r>
          </a:p>
          <a:p>
            <a:r>
              <a:rPr lang="en-US" sz="1600" dirty="0">
                <a:solidFill>
                  <a:schemeClr val="accent2">
                    <a:lumMod val="75000"/>
                  </a:schemeClr>
                </a:solidFill>
                <a:latin typeface="+mj-lt"/>
              </a:rPr>
              <a:t>This means indexes and statistics can speed up execution.</a:t>
            </a:r>
          </a:p>
          <a:p>
            <a:endParaRPr lang="en-US" dirty="0"/>
          </a:p>
        </p:txBody>
      </p:sp>
      <p:sp>
        <p:nvSpPr>
          <p:cNvPr id="6" name="Content Placeholder 5"/>
          <p:cNvSpPr>
            <a:spLocks noGrp="1"/>
          </p:cNvSpPr>
          <p:nvPr>
            <p:ph sz="half" idx="2"/>
          </p:nvPr>
        </p:nvSpPr>
        <p:spPr/>
        <p:txBody>
          <a:bodyPr>
            <a:normAutofit/>
          </a:bodyPr>
          <a:lstStyle/>
          <a:p>
            <a:pPr>
              <a:buNone/>
            </a:pPr>
            <a:r>
              <a:rPr lang="en-US" dirty="0" smtClean="0">
                <a:solidFill>
                  <a:srgbClr val="FF0000"/>
                </a:solidFill>
              </a:rPr>
              <a:t>Cons</a:t>
            </a:r>
          </a:p>
          <a:p>
            <a:pPr>
              <a:buNone/>
            </a:pPr>
            <a:endParaRPr lang="en-US" sz="750" dirty="0">
              <a:solidFill>
                <a:srgbClr val="FF0000"/>
              </a:solidFill>
            </a:endParaRPr>
          </a:p>
          <a:p>
            <a:r>
              <a:rPr lang="en-US" sz="1600" dirty="0">
                <a:solidFill>
                  <a:schemeClr val="accent2">
                    <a:lumMod val="75000"/>
                  </a:schemeClr>
                </a:solidFill>
                <a:latin typeface="+mj-lt"/>
              </a:rPr>
              <a:t>Space issues when large queries execute.</a:t>
            </a:r>
          </a:p>
          <a:p>
            <a:r>
              <a:rPr lang="en-US" sz="1600" dirty="0">
                <a:solidFill>
                  <a:schemeClr val="accent2">
                    <a:lumMod val="75000"/>
                  </a:schemeClr>
                </a:solidFill>
                <a:latin typeface="+mj-lt"/>
              </a:rPr>
              <a:t>Performance issues when large queries execute.</a:t>
            </a:r>
          </a:p>
          <a:p>
            <a:r>
              <a:rPr lang="en-US" sz="1600" dirty="0">
                <a:solidFill>
                  <a:schemeClr val="accent2">
                    <a:lumMod val="75000"/>
                  </a:schemeClr>
                </a:solidFill>
                <a:latin typeface="+mj-lt"/>
              </a:rPr>
              <a:t>System tables locked by queries.</a:t>
            </a:r>
          </a:p>
          <a:p>
            <a:endParaRPr lang="en-US" sz="1600" dirty="0">
              <a:solidFill>
                <a:schemeClr val="accent2">
                  <a:lumMod val="75000"/>
                </a:schemeClr>
              </a:solidFill>
              <a:latin typeface="+mj-lt"/>
            </a:endParaRPr>
          </a:p>
          <a:p>
            <a:endParaRPr lang="en-US" sz="1600" dirty="0">
              <a:latin typeface="+mj-lt"/>
            </a:endParaRPr>
          </a:p>
        </p:txBody>
      </p:sp>
      <p:sp>
        <p:nvSpPr>
          <p:cNvPr id="8" name="Footer Placeholder 4"/>
          <p:cNvSpPr>
            <a:spLocks noGrp="1"/>
          </p:cNvSpPr>
          <p:nvPr>
            <p:ph type="ftr" sz="quarter" idx="4294967295"/>
          </p:nvPr>
        </p:nvSpPr>
        <p:spPr>
          <a:xfrm>
            <a:off x="2208086" y="4715178"/>
            <a:ext cx="2365305" cy="273844"/>
          </a:xfrm>
          <a:prstGeom prst="rect">
            <a:avLst/>
          </a:prstGeom>
        </p:spPr>
        <p:txBody>
          <a:bodyPr vert="horz" lIns="68580" tIns="34290" rIns="68580" bIns="34290" rtlCol="0" anchor="ctr"/>
          <a:lstStyle>
            <a:lvl1pPr algn="l">
              <a:defRPr sz="825">
                <a:solidFill>
                  <a:srgbClr val="FFFFFF"/>
                </a:solidFill>
              </a:defRPr>
            </a:lvl1pPr>
          </a:lstStyle>
          <a:p>
            <a:r>
              <a:rPr lang="en-US" dirty="0" smtClean="0"/>
              <a:t>Footer Goes Here</a:t>
            </a:r>
            <a:endParaRPr lang="en-US" dirty="0"/>
          </a:p>
        </p:txBody>
      </p:sp>
    </p:spTree>
    <p:extLst>
      <p:ext uri="{BB962C8B-B14F-4D97-AF65-F5344CB8AC3E}">
        <p14:creationId xmlns:p14="http://schemas.microsoft.com/office/powerpoint/2010/main" val="235322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0070C0"/>
                </a:solidFill>
              </a:rPr>
              <a:t>Common Table Expressions – Defined</a:t>
            </a:r>
            <a:endParaRPr lang="en-US" dirty="0">
              <a:solidFill>
                <a:srgbClr val="0070C0"/>
              </a:solidFill>
            </a:endParaRPr>
          </a:p>
        </p:txBody>
      </p:sp>
      <p:sp>
        <p:nvSpPr>
          <p:cNvPr id="19" name="Content Placeholder 18"/>
          <p:cNvSpPr>
            <a:spLocks noGrp="1"/>
          </p:cNvSpPr>
          <p:nvPr>
            <p:ph idx="1"/>
          </p:nvPr>
        </p:nvSpPr>
        <p:spPr>
          <a:xfrm>
            <a:off x="178228" y="951461"/>
            <a:ext cx="6762899" cy="1720490"/>
          </a:xfrm>
        </p:spPr>
        <p:txBody>
          <a:bodyPr>
            <a:normAutofit fontScale="25000" lnSpcReduction="20000"/>
          </a:bodyPr>
          <a:lstStyle/>
          <a:p>
            <a:pPr lvl="1"/>
            <a:endParaRPr lang="en-US" dirty="0" smtClean="0"/>
          </a:p>
          <a:p>
            <a:pPr lvl="1"/>
            <a:endParaRPr lang="en-US" sz="6400" dirty="0" smtClean="0">
              <a:solidFill>
                <a:schemeClr val="accent2">
                  <a:lumMod val="75000"/>
                </a:schemeClr>
              </a:solidFill>
            </a:endParaRPr>
          </a:p>
          <a:p>
            <a:pPr lvl="1"/>
            <a:r>
              <a:rPr lang="en-US" sz="6400" dirty="0" smtClean="0">
                <a:solidFill>
                  <a:schemeClr val="accent2">
                    <a:lumMod val="75000"/>
                  </a:schemeClr>
                </a:solidFill>
                <a:latin typeface="+mj-lt"/>
              </a:rPr>
              <a:t>A </a:t>
            </a:r>
            <a:r>
              <a:rPr lang="en-US" sz="6400" dirty="0">
                <a:solidFill>
                  <a:schemeClr val="accent2">
                    <a:lumMod val="75000"/>
                  </a:schemeClr>
                </a:solidFill>
                <a:latin typeface="+mj-lt"/>
              </a:rPr>
              <a:t>common table expression (CTE) is a temporary result set that is defined within the execution scope of a single DML statement. </a:t>
            </a:r>
          </a:p>
          <a:p>
            <a:pPr lvl="1"/>
            <a:endParaRPr lang="en-US" sz="6400" dirty="0">
              <a:solidFill>
                <a:schemeClr val="accent2">
                  <a:lumMod val="75000"/>
                </a:schemeClr>
              </a:solidFill>
              <a:latin typeface="+mj-lt"/>
            </a:endParaRPr>
          </a:p>
          <a:p>
            <a:pPr lvl="1"/>
            <a:r>
              <a:rPr lang="en-US" sz="6400" dirty="0">
                <a:solidFill>
                  <a:schemeClr val="accent2">
                    <a:lumMod val="75000"/>
                  </a:schemeClr>
                </a:solidFill>
                <a:latin typeface="+mj-lt"/>
              </a:rPr>
              <a:t>A CTE is similar to a derived table in which the results are not stored as an object; However, CTE’s can be recursive or built upon other CTE’s.</a:t>
            </a:r>
          </a:p>
          <a:p>
            <a:pPr lvl="1"/>
            <a:endParaRPr lang="en-US" sz="6400" dirty="0">
              <a:solidFill>
                <a:schemeClr val="accent2">
                  <a:lumMod val="75000"/>
                </a:schemeClr>
              </a:solidFill>
              <a:latin typeface="+mj-lt"/>
            </a:endParaRPr>
          </a:p>
          <a:p>
            <a:pPr lvl="1"/>
            <a:r>
              <a:rPr lang="en-US" sz="6400" dirty="0">
                <a:solidFill>
                  <a:schemeClr val="accent2">
                    <a:lumMod val="75000"/>
                  </a:schemeClr>
                </a:solidFill>
                <a:latin typeface="+mj-lt"/>
              </a:rPr>
              <a:t>A CTE must be followed by a single DML statement such as SELECT, DELETE, INSERT, UPDATE, or MERGE.</a:t>
            </a:r>
          </a:p>
          <a:p>
            <a:pPr lvl="1"/>
            <a:endParaRPr lang="en-US" sz="6400" dirty="0" smtClean="0">
              <a:latin typeface="+mj-lt"/>
            </a:endParaRPr>
          </a:p>
          <a:p>
            <a:pPr lvl="1"/>
            <a:endParaRPr lang="en-US" sz="6400" dirty="0">
              <a:latin typeface="+mj-lt"/>
            </a:endParaRPr>
          </a:p>
          <a:p>
            <a:pPr lvl="1"/>
            <a:endParaRPr lang="en-US" sz="6400" dirty="0">
              <a:latin typeface="+mj-lt"/>
            </a:endParaRPr>
          </a:p>
          <a:p>
            <a:pPr lvl="1"/>
            <a:endParaRPr lang="en-US" sz="6400" dirty="0">
              <a:latin typeface="+mj-lt"/>
            </a:endParaRPr>
          </a:p>
          <a:p>
            <a:pPr lvl="1">
              <a:buNone/>
            </a:pPr>
            <a:r>
              <a:rPr lang="en-US" sz="6400" dirty="0">
                <a:solidFill>
                  <a:srgbClr val="00B050"/>
                </a:solidFill>
                <a:latin typeface="+mj-lt"/>
              </a:rPr>
              <a:t>[common-table-expressions.sql]</a:t>
            </a:r>
          </a:p>
          <a:p>
            <a:pPr lvl="1"/>
            <a:endParaRPr lang="en-US" dirty="0" smtClean="0"/>
          </a:p>
        </p:txBody>
      </p:sp>
    </p:spTree>
    <p:extLst>
      <p:ext uri="{BB962C8B-B14F-4D97-AF65-F5344CB8AC3E}">
        <p14:creationId xmlns:p14="http://schemas.microsoft.com/office/powerpoint/2010/main" val="27945724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rgbClr val="0070C0"/>
                </a:solidFill>
              </a:rPr>
              <a:t>Common Table Expressions – Debate</a:t>
            </a:r>
            <a:endParaRPr lang="en-US" dirty="0">
              <a:solidFill>
                <a:srgbClr val="0070C0"/>
              </a:solidFill>
            </a:endParaRPr>
          </a:p>
        </p:txBody>
      </p:sp>
      <p:sp>
        <p:nvSpPr>
          <p:cNvPr id="5" name="Content Placeholder 4"/>
          <p:cNvSpPr>
            <a:spLocks noGrp="1"/>
          </p:cNvSpPr>
          <p:nvPr>
            <p:ph sz="half" idx="1"/>
          </p:nvPr>
        </p:nvSpPr>
        <p:spPr/>
        <p:txBody>
          <a:bodyPr>
            <a:normAutofit/>
          </a:bodyPr>
          <a:lstStyle/>
          <a:p>
            <a:pPr>
              <a:buNone/>
            </a:pPr>
            <a:r>
              <a:rPr lang="en-US" dirty="0" smtClean="0">
                <a:solidFill>
                  <a:srgbClr val="00B050"/>
                </a:solidFill>
              </a:rPr>
              <a:t>Pros</a:t>
            </a:r>
          </a:p>
          <a:p>
            <a:pPr>
              <a:buNone/>
            </a:pPr>
            <a:endParaRPr lang="en-US" sz="750" dirty="0"/>
          </a:p>
          <a:p>
            <a:r>
              <a:rPr lang="en-US" sz="1600" dirty="0">
                <a:solidFill>
                  <a:schemeClr val="accent2">
                    <a:lumMod val="75000"/>
                  </a:schemeClr>
                </a:solidFill>
                <a:latin typeface="+mj-lt"/>
              </a:rPr>
              <a:t>The scope of the CTE is the single SQL statement.</a:t>
            </a:r>
          </a:p>
          <a:p>
            <a:r>
              <a:rPr lang="en-US" sz="1600" dirty="0">
                <a:solidFill>
                  <a:schemeClr val="accent2">
                    <a:lumMod val="75000"/>
                  </a:schemeClr>
                </a:solidFill>
                <a:latin typeface="+mj-lt"/>
              </a:rPr>
              <a:t>CTE’s can be stacked so that the final query is based upon several result sets.</a:t>
            </a:r>
          </a:p>
          <a:p>
            <a:r>
              <a:rPr lang="en-US" sz="1600" dirty="0">
                <a:solidFill>
                  <a:schemeClr val="accent2">
                    <a:lumMod val="75000"/>
                  </a:schemeClr>
                </a:solidFill>
                <a:latin typeface="+mj-lt"/>
              </a:rPr>
              <a:t>Real power comes from recursive CTE’s.</a:t>
            </a:r>
          </a:p>
          <a:p>
            <a:endParaRPr lang="en-US" sz="1500" dirty="0"/>
          </a:p>
          <a:p>
            <a:endParaRPr lang="en-US" dirty="0"/>
          </a:p>
        </p:txBody>
      </p:sp>
      <p:sp>
        <p:nvSpPr>
          <p:cNvPr id="6" name="Content Placeholder 5"/>
          <p:cNvSpPr>
            <a:spLocks noGrp="1"/>
          </p:cNvSpPr>
          <p:nvPr>
            <p:ph sz="half" idx="2"/>
          </p:nvPr>
        </p:nvSpPr>
        <p:spPr/>
        <p:txBody>
          <a:bodyPr>
            <a:normAutofit/>
          </a:bodyPr>
          <a:lstStyle/>
          <a:p>
            <a:pPr>
              <a:buNone/>
            </a:pPr>
            <a:r>
              <a:rPr lang="en-US" dirty="0" smtClean="0">
                <a:solidFill>
                  <a:srgbClr val="FF0000"/>
                </a:solidFill>
              </a:rPr>
              <a:t>Cons</a:t>
            </a:r>
          </a:p>
          <a:p>
            <a:pPr>
              <a:buNone/>
            </a:pPr>
            <a:endParaRPr lang="en-US" sz="750" dirty="0">
              <a:solidFill>
                <a:srgbClr val="FF0000"/>
              </a:solidFill>
            </a:endParaRPr>
          </a:p>
          <a:p>
            <a:r>
              <a:rPr lang="en-US" sz="1600" dirty="0">
                <a:solidFill>
                  <a:schemeClr val="accent2">
                    <a:lumMod val="75000"/>
                  </a:schemeClr>
                </a:solidFill>
                <a:latin typeface="+mj-lt"/>
              </a:rPr>
              <a:t>Must be followed by a single DML statement.</a:t>
            </a:r>
          </a:p>
          <a:p>
            <a:r>
              <a:rPr lang="en-US" sz="1600" dirty="0">
                <a:solidFill>
                  <a:schemeClr val="accent2">
                    <a:lumMod val="75000"/>
                  </a:schemeClr>
                </a:solidFill>
                <a:latin typeface="+mj-lt"/>
              </a:rPr>
              <a:t>Can not add index to speed up retrieval.</a:t>
            </a:r>
          </a:p>
          <a:p>
            <a:r>
              <a:rPr lang="en-US" sz="1600" dirty="0">
                <a:solidFill>
                  <a:schemeClr val="accent2">
                    <a:lumMod val="75000"/>
                  </a:schemeClr>
                </a:solidFill>
                <a:latin typeface="+mj-lt"/>
              </a:rPr>
              <a:t>Can not share object between batches in current session or other sessions.</a:t>
            </a:r>
          </a:p>
          <a:p>
            <a:endParaRPr lang="en-US" sz="1600" dirty="0">
              <a:solidFill>
                <a:schemeClr val="accent2">
                  <a:lumMod val="75000"/>
                </a:schemeClr>
              </a:solidFill>
              <a:latin typeface="+mj-lt"/>
            </a:endParaRPr>
          </a:p>
          <a:p>
            <a:endParaRPr lang="en-US" dirty="0"/>
          </a:p>
        </p:txBody>
      </p:sp>
    </p:spTree>
    <p:extLst>
      <p:ext uri="{BB962C8B-B14F-4D97-AF65-F5344CB8AC3E}">
        <p14:creationId xmlns:p14="http://schemas.microsoft.com/office/powerpoint/2010/main" val="16325289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0070C0"/>
                </a:solidFill>
              </a:rPr>
              <a:t>Target Audience</a:t>
            </a:r>
            <a:endParaRPr lang="en-US" dirty="0">
              <a:solidFill>
                <a:srgbClr val="0070C0"/>
              </a:solidFill>
            </a:endParaRPr>
          </a:p>
        </p:txBody>
      </p:sp>
      <p:sp>
        <p:nvSpPr>
          <p:cNvPr id="19" name="Content Placeholder 18"/>
          <p:cNvSpPr>
            <a:spLocks noGrp="1"/>
          </p:cNvSpPr>
          <p:nvPr>
            <p:ph idx="1"/>
          </p:nvPr>
        </p:nvSpPr>
        <p:spPr/>
        <p:txBody>
          <a:bodyPr/>
          <a:lstStyle/>
          <a:p>
            <a:pPr lvl="1"/>
            <a:endParaRPr lang="en-US" dirty="0" smtClean="0"/>
          </a:p>
          <a:p>
            <a:pPr lvl="1"/>
            <a:r>
              <a:rPr lang="en-US" sz="2400" dirty="0" smtClean="0">
                <a:solidFill>
                  <a:schemeClr val="accent2">
                    <a:lumMod val="75000"/>
                  </a:schemeClr>
                </a:solidFill>
                <a:latin typeface="+mj-lt"/>
              </a:rPr>
              <a:t>SQL Server Developers</a:t>
            </a:r>
          </a:p>
          <a:p>
            <a:pPr lvl="2">
              <a:buNone/>
            </a:pPr>
            <a:r>
              <a:rPr lang="en-US" sz="2400" dirty="0" smtClean="0">
                <a:solidFill>
                  <a:schemeClr val="accent2">
                    <a:lumMod val="75000"/>
                  </a:schemeClr>
                </a:solidFill>
                <a:latin typeface="+mj-lt"/>
              </a:rPr>
              <a:t>How to use temporary tables.</a:t>
            </a:r>
          </a:p>
          <a:p>
            <a:pPr lvl="1"/>
            <a:endParaRPr lang="en-US" sz="2400" dirty="0" smtClean="0">
              <a:solidFill>
                <a:schemeClr val="accent2">
                  <a:lumMod val="75000"/>
                </a:schemeClr>
              </a:solidFill>
              <a:latin typeface="+mj-lt"/>
            </a:endParaRPr>
          </a:p>
          <a:p>
            <a:pPr lvl="1"/>
            <a:r>
              <a:rPr lang="en-US" sz="2400" dirty="0" smtClean="0">
                <a:solidFill>
                  <a:schemeClr val="accent2">
                    <a:lumMod val="75000"/>
                  </a:schemeClr>
                </a:solidFill>
                <a:latin typeface="+mj-lt"/>
              </a:rPr>
              <a:t>SQL Server Administrators</a:t>
            </a:r>
          </a:p>
          <a:p>
            <a:pPr lvl="2">
              <a:buNone/>
            </a:pPr>
            <a:r>
              <a:rPr lang="en-US" sz="2400" dirty="0" smtClean="0">
                <a:solidFill>
                  <a:schemeClr val="accent2">
                    <a:lumMod val="75000"/>
                  </a:schemeClr>
                </a:solidFill>
                <a:latin typeface="+mj-lt"/>
              </a:rPr>
              <a:t>Detecting abuse of temporary tables.</a:t>
            </a:r>
          </a:p>
          <a:p>
            <a:pPr lvl="1"/>
            <a:endParaRPr lang="en-US" sz="2400" dirty="0" smtClean="0">
              <a:solidFill>
                <a:schemeClr val="accent2">
                  <a:lumMod val="75000"/>
                </a:schemeClr>
              </a:solidFill>
              <a:latin typeface="+mj-lt"/>
            </a:endParaRPr>
          </a:p>
        </p:txBody>
      </p:sp>
    </p:spTree>
    <p:extLst>
      <p:ext uri="{BB962C8B-B14F-4D97-AF65-F5344CB8AC3E}">
        <p14:creationId xmlns:p14="http://schemas.microsoft.com/office/powerpoint/2010/main" val="42220572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FF0000"/>
                </a:solidFill>
              </a:rPr>
              <a:t>!!  Warning Label  !!</a:t>
            </a:r>
            <a:endParaRPr lang="en-US" dirty="0">
              <a:solidFill>
                <a:srgbClr val="FF0000"/>
              </a:solidFill>
            </a:endParaRPr>
          </a:p>
        </p:txBody>
      </p:sp>
      <p:sp>
        <p:nvSpPr>
          <p:cNvPr id="19" name="Content Placeholder 18"/>
          <p:cNvSpPr>
            <a:spLocks noGrp="1"/>
          </p:cNvSpPr>
          <p:nvPr>
            <p:ph idx="1"/>
          </p:nvPr>
        </p:nvSpPr>
        <p:spPr>
          <a:xfrm>
            <a:off x="3837214" y="1200151"/>
            <a:ext cx="4049486" cy="3394472"/>
          </a:xfrm>
        </p:spPr>
        <p:txBody>
          <a:bodyPr>
            <a:normAutofit/>
          </a:bodyPr>
          <a:lstStyle/>
          <a:p>
            <a:pPr lvl="1"/>
            <a:r>
              <a:rPr lang="en-US" sz="1600" dirty="0">
                <a:solidFill>
                  <a:schemeClr val="accent2">
                    <a:lumMod val="75000"/>
                  </a:schemeClr>
                </a:solidFill>
                <a:latin typeface="+mj-lt"/>
              </a:rPr>
              <a:t>Again, [</a:t>
            </a:r>
            <a:r>
              <a:rPr lang="en-US" sz="1600" dirty="0" err="1">
                <a:solidFill>
                  <a:schemeClr val="accent2">
                    <a:lumMod val="75000"/>
                  </a:schemeClr>
                </a:solidFill>
                <a:latin typeface="+mj-lt"/>
              </a:rPr>
              <a:t>tempdb</a:t>
            </a:r>
            <a:r>
              <a:rPr lang="en-US" sz="1600" dirty="0">
                <a:solidFill>
                  <a:schemeClr val="accent2">
                    <a:lumMod val="75000"/>
                  </a:schemeClr>
                </a:solidFill>
                <a:latin typeface="+mj-lt"/>
              </a:rPr>
              <a:t>] is the workspace for the whole SQL Server.  Putting additional load or locks on this database may cause severe performance issues.</a:t>
            </a:r>
          </a:p>
          <a:p>
            <a:pPr lvl="1"/>
            <a:endParaRPr lang="en-US" sz="1600" dirty="0">
              <a:solidFill>
                <a:schemeClr val="accent2">
                  <a:lumMod val="75000"/>
                </a:schemeClr>
              </a:solidFill>
              <a:latin typeface="+mj-lt"/>
            </a:endParaRPr>
          </a:p>
          <a:p>
            <a:pPr lvl="1"/>
            <a:r>
              <a:rPr lang="en-US" sz="1600" dirty="0">
                <a:solidFill>
                  <a:schemeClr val="accent2">
                    <a:lumMod val="75000"/>
                  </a:schemeClr>
                </a:solidFill>
                <a:latin typeface="+mj-lt"/>
              </a:rPr>
              <a:t>If you are having I/O contention issues, you can investigate trace flag 1118.  This changes the allocation from pages to extents in [</a:t>
            </a:r>
            <a:r>
              <a:rPr lang="en-US" sz="1600" dirty="0" err="1">
                <a:solidFill>
                  <a:schemeClr val="accent2">
                    <a:lumMod val="75000"/>
                  </a:schemeClr>
                </a:solidFill>
                <a:latin typeface="+mj-lt"/>
              </a:rPr>
              <a:t>tempdb</a:t>
            </a:r>
            <a:r>
              <a:rPr lang="en-US" sz="1600" dirty="0">
                <a:solidFill>
                  <a:schemeClr val="accent2">
                    <a:lumMod val="75000"/>
                  </a:schemeClr>
                </a:solidFill>
                <a:latin typeface="+mj-lt"/>
              </a:rPr>
              <a:t>].</a:t>
            </a:r>
          </a:p>
          <a:p>
            <a:pPr lvl="1"/>
            <a:endParaRPr lang="en-US" sz="1600" dirty="0">
              <a:solidFill>
                <a:schemeClr val="accent2">
                  <a:lumMod val="75000"/>
                </a:schemeClr>
              </a:solidFill>
              <a:latin typeface="+mj-lt"/>
            </a:endParaRPr>
          </a:p>
          <a:p>
            <a:pPr lvl="1"/>
            <a:r>
              <a:rPr lang="en-US" sz="1600" dirty="0">
                <a:solidFill>
                  <a:schemeClr val="accent2">
                    <a:lumMod val="75000"/>
                  </a:schemeClr>
                </a:solidFill>
                <a:latin typeface="+mj-lt"/>
              </a:rPr>
              <a:t>Make sure you have 4+ evenly sized data files for </a:t>
            </a:r>
            <a:r>
              <a:rPr lang="en-US" sz="1600" dirty="0" err="1">
                <a:solidFill>
                  <a:schemeClr val="accent2">
                    <a:lumMod val="75000"/>
                  </a:schemeClr>
                </a:solidFill>
                <a:latin typeface="+mj-lt"/>
              </a:rPr>
              <a:t>tempdb</a:t>
            </a:r>
            <a:r>
              <a:rPr lang="en-US" sz="1600" dirty="0">
                <a:solidFill>
                  <a:schemeClr val="accent2">
                    <a:lumMod val="75000"/>
                  </a:schemeClr>
                </a:solidFill>
                <a:latin typeface="+mj-lt"/>
              </a:rPr>
              <a:t>.  This will help with spreading out the I/O.</a:t>
            </a:r>
          </a:p>
          <a:p>
            <a:pPr lvl="1"/>
            <a:endParaRPr lang="en-US" dirty="0" smtClean="0"/>
          </a:p>
          <a:p>
            <a:pPr lvl="1"/>
            <a:endParaRPr lang="en-US" dirty="0" smtClean="0"/>
          </a:p>
        </p:txBody>
      </p:sp>
      <p:pic>
        <p:nvPicPr>
          <p:cNvPr id="1026" name="Picture 2" descr="C:\Users\a1017012\Desktop\dangerwillrobinson.jpg"/>
          <p:cNvPicPr>
            <a:picLocks noChangeAspect="1" noChangeArrowheads="1"/>
          </p:cNvPicPr>
          <p:nvPr/>
        </p:nvPicPr>
        <p:blipFill>
          <a:blip r:embed="rId2"/>
          <a:srcRect/>
          <a:stretch>
            <a:fillRect/>
          </a:stretch>
        </p:blipFill>
        <p:spPr bwMode="auto">
          <a:xfrm>
            <a:off x="1485900" y="1338943"/>
            <a:ext cx="2251132" cy="2849336"/>
          </a:xfrm>
          <a:prstGeom prst="rect">
            <a:avLst/>
          </a:prstGeom>
          <a:noFill/>
        </p:spPr>
      </p:pic>
    </p:spTree>
    <p:extLst>
      <p:ext uri="{BB962C8B-B14F-4D97-AF65-F5344CB8AC3E}">
        <p14:creationId xmlns:p14="http://schemas.microsoft.com/office/powerpoint/2010/main" val="10649259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0070C0"/>
                </a:solidFill>
              </a:rPr>
              <a:t>Alternatives to temporary tables</a:t>
            </a:r>
            <a:endParaRPr lang="en-US" dirty="0">
              <a:solidFill>
                <a:srgbClr val="0070C0"/>
              </a:solidFill>
            </a:endParaRPr>
          </a:p>
        </p:txBody>
      </p:sp>
      <p:sp>
        <p:nvSpPr>
          <p:cNvPr id="19" name="Content Placeholder 18"/>
          <p:cNvSpPr>
            <a:spLocks noGrp="1"/>
          </p:cNvSpPr>
          <p:nvPr>
            <p:ph idx="1"/>
          </p:nvPr>
        </p:nvSpPr>
        <p:spPr>
          <a:xfrm>
            <a:off x="178227" y="951461"/>
            <a:ext cx="7767355" cy="3371157"/>
          </a:xfrm>
        </p:spPr>
        <p:txBody>
          <a:bodyPr>
            <a:normAutofit fontScale="55000" lnSpcReduction="20000"/>
          </a:bodyPr>
          <a:lstStyle/>
          <a:p>
            <a:pPr lvl="1"/>
            <a:endParaRPr lang="en-US" dirty="0" smtClean="0"/>
          </a:p>
          <a:p>
            <a:pPr lvl="1"/>
            <a:endParaRPr lang="en-US" sz="2600" dirty="0">
              <a:latin typeface="+mj-lt"/>
            </a:endParaRPr>
          </a:p>
          <a:p>
            <a:pPr lvl="1"/>
            <a:r>
              <a:rPr lang="en-US" sz="4200" dirty="0" smtClean="0">
                <a:solidFill>
                  <a:schemeClr val="accent2">
                    <a:lumMod val="75000"/>
                  </a:schemeClr>
                </a:solidFill>
                <a:latin typeface="+mj-lt"/>
              </a:rPr>
              <a:t>Use </a:t>
            </a:r>
            <a:r>
              <a:rPr lang="en-US" sz="4200" dirty="0">
                <a:solidFill>
                  <a:schemeClr val="accent2">
                    <a:lumMod val="75000"/>
                  </a:schemeClr>
                </a:solidFill>
                <a:latin typeface="+mj-lt"/>
              </a:rPr>
              <a:t>a staging database with SIMPLE recovery model</a:t>
            </a:r>
            <a:r>
              <a:rPr lang="en-US" sz="4200" dirty="0" smtClean="0">
                <a:solidFill>
                  <a:schemeClr val="accent2">
                    <a:lumMod val="75000"/>
                  </a:schemeClr>
                </a:solidFill>
                <a:latin typeface="+mj-lt"/>
              </a:rPr>
              <a:t>.</a:t>
            </a:r>
          </a:p>
          <a:p>
            <a:pPr lvl="1"/>
            <a:endParaRPr lang="en-US" sz="4200" dirty="0">
              <a:solidFill>
                <a:schemeClr val="accent2">
                  <a:lumMod val="75000"/>
                </a:schemeClr>
              </a:solidFill>
              <a:latin typeface="+mj-lt"/>
            </a:endParaRPr>
          </a:p>
          <a:p>
            <a:pPr lvl="1"/>
            <a:r>
              <a:rPr lang="en-US" sz="4200" dirty="0">
                <a:solidFill>
                  <a:schemeClr val="accent2">
                    <a:lumMod val="75000"/>
                  </a:schemeClr>
                </a:solidFill>
                <a:latin typeface="+mj-lt"/>
              </a:rPr>
              <a:t>This allows the log file to be truncated at check points</a:t>
            </a:r>
            <a:r>
              <a:rPr lang="en-US" sz="4200" dirty="0" smtClean="0">
                <a:solidFill>
                  <a:schemeClr val="accent2">
                    <a:lumMod val="75000"/>
                  </a:schemeClr>
                </a:solidFill>
                <a:latin typeface="+mj-lt"/>
              </a:rPr>
              <a:t>.</a:t>
            </a:r>
          </a:p>
          <a:p>
            <a:pPr lvl="1"/>
            <a:endParaRPr lang="en-US" sz="4200" dirty="0">
              <a:solidFill>
                <a:schemeClr val="accent2">
                  <a:lumMod val="75000"/>
                </a:schemeClr>
              </a:solidFill>
              <a:latin typeface="+mj-lt"/>
            </a:endParaRPr>
          </a:p>
          <a:p>
            <a:pPr lvl="1"/>
            <a:r>
              <a:rPr lang="en-US" sz="4200" dirty="0">
                <a:solidFill>
                  <a:schemeClr val="accent2">
                    <a:lumMod val="75000"/>
                  </a:schemeClr>
                </a:solidFill>
                <a:latin typeface="+mj-lt"/>
              </a:rPr>
              <a:t>Bulk load data into heaps, tables without indexes</a:t>
            </a:r>
            <a:r>
              <a:rPr lang="en-US" sz="4200" dirty="0" smtClean="0">
                <a:solidFill>
                  <a:schemeClr val="accent2">
                    <a:lumMod val="75000"/>
                  </a:schemeClr>
                </a:solidFill>
                <a:latin typeface="+mj-lt"/>
              </a:rPr>
              <a:t>.</a:t>
            </a:r>
          </a:p>
          <a:p>
            <a:pPr lvl="1"/>
            <a:endParaRPr lang="en-US" sz="4200" dirty="0">
              <a:solidFill>
                <a:schemeClr val="accent2">
                  <a:lumMod val="75000"/>
                </a:schemeClr>
              </a:solidFill>
              <a:latin typeface="+mj-lt"/>
            </a:endParaRPr>
          </a:p>
          <a:p>
            <a:pPr lvl="1"/>
            <a:r>
              <a:rPr lang="en-US" sz="4200" dirty="0">
                <a:solidFill>
                  <a:schemeClr val="accent2">
                    <a:lumMod val="75000"/>
                  </a:schemeClr>
                </a:solidFill>
                <a:latin typeface="+mj-lt"/>
              </a:rPr>
              <a:t>Apply indexes for faster execution times.</a:t>
            </a:r>
          </a:p>
          <a:p>
            <a:pPr lvl="1"/>
            <a:endParaRPr lang="en-US" sz="4200" dirty="0">
              <a:latin typeface="+mj-lt"/>
            </a:endParaRPr>
          </a:p>
          <a:p>
            <a:pPr lvl="1"/>
            <a:r>
              <a:rPr lang="en-US" sz="4200" dirty="0">
                <a:solidFill>
                  <a:srgbClr val="00B050"/>
                </a:solidFill>
                <a:latin typeface="+mj-lt"/>
              </a:rPr>
              <a:t>Impact on [</a:t>
            </a:r>
            <a:r>
              <a:rPr lang="en-US" sz="4200" dirty="0" err="1">
                <a:solidFill>
                  <a:srgbClr val="00B050"/>
                </a:solidFill>
                <a:latin typeface="+mj-lt"/>
              </a:rPr>
              <a:t>tempdb</a:t>
            </a:r>
            <a:r>
              <a:rPr lang="en-US" sz="4200" dirty="0">
                <a:solidFill>
                  <a:srgbClr val="00B050"/>
                </a:solidFill>
                <a:latin typeface="+mj-lt"/>
              </a:rPr>
              <a:t>] and the overall server is minimized.</a:t>
            </a:r>
          </a:p>
        </p:txBody>
      </p:sp>
    </p:spTree>
    <p:extLst>
      <p:ext uri="{BB962C8B-B14F-4D97-AF65-F5344CB8AC3E}">
        <p14:creationId xmlns:p14="http://schemas.microsoft.com/office/powerpoint/2010/main" val="27865503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0070C0"/>
                </a:solidFill>
              </a:rPr>
              <a:t>Biography</a:t>
            </a:r>
            <a:endParaRPr lang="en-US" dirty="0">
              <a:solidFill>
                <a:srgbClr val="0070C0"/>
              </a:solidFill>
            </a:endParaRPr>
          </a:p>
        </p:txBody>
      </p:sp>
      <p:sp>
        <p:nvSpPr>
          <p:cNvPr id="19" name="Content Placeholder 18"/>
          <p:cNvSpPr>
            <a:spLocks noGrp="1"/>
          </p:cNvSpPr>
          <p:nvPr>
            <p:ph idx="1"/>
          </p:nvPr>
        </p:nvSpPr>
        <p:spPr>
          <a:xfrm>
            <a:off x="190396" y="1246908"/>
            <a:ext cx="8108477" cy="3138055"/>
          </a:xfrm>
        </p:spPr>
        <p:txBody>
          <a:bodyPr>
            <a:normAutofit fontScale="85000" lnSpcReduction="20000"/>
          </a:bodyPr>
          <a:lstStyle/>
          <a:p>
            <a:pPr marL="342900" lvl="1" indent="0">
              <a:buNone/>
            </a:pPr>
            <a:r>
              <a:rPr lang="en-US" dirty="0" smtClean="0">
                <a:latin typeface="+mj-lt"/>
              </a:rPr>
              <a:t>John </a:t>
            </a:r>
            <a:r>
              <a:rPr lang="en-US" dirty="0">
                <a:latin typeface="+mj-lt"/>
              </a:rPr>
              <a:t>Miner is a Data Architect at Blue Metal helping corporations solve their business needs with various data platform solutions. </a:t>
            </a:r>
            <a:br>
              <a:rPr lang="en-US" dirty="0">
                <a:latin typeface="+mj-lt"/>
              </a:rPr>
            </a:br>
            <a:r>
              <a:rPr lang="en-US" dirty="0">
                <a:latin typeface="+mj-lt"/>
              </a:rPr>
              <a:t/>
            </a:r>
            <a:br>
              <a:rPr lang="en-US" dirty="0">
                <a:latin typeface="+mj-lt"/>
              </a:rPr>
            </a:br>
            <a:r>
              <a:rPr lang="en-US" dirty="0">
                <a:latin typeface="+mj-lt"/>
              </a:rPr>
              <a:t>He has over twenty five years of data processing experience, and his architecture expertise encompasses all phases of the software project life cycle, including design, development, implementation, and maintenance of systems. </a:t>
            </a:r>
            <a:br>
              <a:rPr lang="en-US" dirty="0">
                <a:latin typeface="+mj-lt"/>
              </a:rPr>
            </a:br>
            <a:r>
              <a:rPr lang="en-US" dirty="0">
                <a:latin typeface="+mj-lt"/>
              </a:rPr>
              <a:t/>
            </a:r>
            <a:br>
              <a:rPr lang="en-US" dirty="0">
                <a:latin typeface="+mj-lt"/>
              </a:rPr>
            </a:br>
            <a:r>
              <a:rPr lang="en-US" dirty="0">
                <a:latin typeface="+mj-lt"/>
              </a:rPr>
              <a:t>His credentials include undergraduate and graduate degrees in Computer Science from the University of Rhode Island. He has also earned certificates from Microsoft for Database Administration (MCDBA), System Administration (MCSA) and Data Management &amp; Analytics (MCSE). </a:t>
            </a:r>
            <a:br>
              <a:rPr lang="en-US" dirty="0">
                <a:latin typeface="+mj-lt"/>
              </a:rPr>
            </a:br>
            <a:r>
              <a:rPr lang="en-US" dirty="0">
                <a:latin typeface="+mj-lt"/>
              </a:rPr>
              <a:t/>
            </a:r>
            <a:br>
              <a:rPr lang="en-US" dirty="0">
                <a:latin typeface="+mj-lt"/>
              </a:rPr>
            </a:br>
            <a:r>
              <a:rPr lang="en-US" dirty="0">
                <a:latin typeface="+mj-lt"/>
              </a:rPr>
              <a:t>Before joining Blue Metal, John won the Data Platform MVP award in 2014 and 2015 for his outstanding contributions to the SQL Server community. </a:t>
            </a:r>
            <a:br>
              <a:rPr lang="en-US" dirty="0">
                <a:latin typeface="+mj-lt"/>
              </a:rPr>
            </a:br>
            <a:r>
              <a:rPr lang="en-US" dirty="0">
                <a:latin typeface="+mj-lt"/>
              </a:rPr>
              <a:t/>
            </a:r>
            <a:br>
              <a:rPr lang="en-US" dirty="0">
                <a:latin typeface="+mj-lt"/>
              </a:rPr>
            </a:br>
            <a:r>
              <a:rPr lang="en-US" dirty="0">
                <a:latin typeface="+mj-lt"/>
              </a:rPr>
              <a:t>When he is not busy talking to local user groups or writing blog entries on new technology, he spends time with his wife and daughter enjoying outdoor activities. Some of John’s hobbies include wood working projects, crafting a good beer and playing a game of chess. </a:t>
            </a:r>
            <a:br>
              <a:rPr lang="en-US" dirty="0">
                <a:latin typeface="+mj-lt"/>
              </a:rPr>
            </a:br>
            <a:endParaRPr lang="en-US" dirty="0">
              <a:latin typeface="+mj-lt"/>
            </a:endParaRPr>
          </a:p>
        </p:txBody>
      </p:sp>
      <p:sp>
        <p:nvSpPr>
          <p:cNvPr id="22" name="Slide Number Placeholder 5"/>
          <p:cNvSpPr txBox="1">
            <a:spLocks/>
          </p:cNvSpPr>
          <p:nvPr/>
        </p:nvSpPr>
        <p:spPr>
          <a:xfrm>
            <a:off x="1314145" y="4715178"/>
            <a:ext cx="395810" cy="273844"/>
          </a:xfrm>
          <a:prstGeom prst="rect">
            <a:avLst/>
          </a:prstGeom>
        </p:spPr>
        <p:txBody>
          <a:bodyPr vert="horz" lIns="68580" tIns="34290" rIns="68580" bIns="34290" rtlCol="0" anchor="ctr"/>
          <a:lstStyle>
            <a:defPPr>
              <a:defRPr lang="en-US"/>
            </a:defPPr>
            <a:lvl1pPr marL="0" algn="r" defTabSz="457200" rtl="0" eaLnBrk="1" latinLnBrk="0" hangingPunct="1">
              <a:defRPr sz="11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825" dirty="0" smtClean="0"/>
              <a:t>|  </a:t>
            </a:r>
            <a:endParaRPr lang="en-US" sz="825" dirty="0"/>
          </a:p>
        </p:txBody>
      </p:sp>
    </p:spTree>
    <p:extLst>
      <p:ext uri="{BB962C8B-B14F-4D97-AF65-F5344CB8AC3E}">
        <p14:creationId xmlns:p14="http://schemas.microsoft.com/office/powerpoint/2010/main" val="23226568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itle 1"/>
          <p:cNvSpPr>
            <a:spLocks noGrp="1"/>
          </p:cNvSpPr>
          <p:nvPr>
            <p:ph type="title"/>
          </p:nvPr>
        </p:nvSpPr>
        <p:spPr/>
        <p:txBody>
          <a:bodyPr/>
          <a:lstStyle/>
          <a:p>
            <a:r>
              <a:rPr lang="en-US" dirty="0" smtClean="0">
                <a:solidFill>
                  <a:schemeClr val="accent1">
                    <a:lumMod val="75000"/>
                  </a:schemeClr>
                </a:solidFill>
              </a:rPr>
              <a:t>References</a:t>
            </a:r>
            <a:endParaRPr lang="en-US" dirty="0">
              <a:solidFill>
                <a:schemeClr val="accent1">
                  <a:lumMod val="75000"/>
                </a:schemeClr>
              </a:solidFill>
            </a:endParaRPr>
          </a:p>
        </p:txBody>
      </p:sp>
      <p:sp>
        <p:nvSpPr>
          <p:cNvPr id="3" name="TextBox 2"/>
          <p:cNvSpPr txBox="1"/>
          <p:nvPr/>
        </p:nvSpPr>
        <p:spPr>
          <a:xfrm>
            <a:off x="846435" y="777375"/>
            <a:ext cx="3365345" cy="5003934"/>
          </a:xfrm>
          <a:prstGeom prst="rect">
            <a:avLst/>
          </a:prstGeom>
          <a:noFill/>
        </p:spPr>
        <p:txBody>
          <a:bodyPr wrap="square" lIns="137160" tIns="109728" rIns="137160" bIns="109728" rtlCol="0">
            <a:spAutoFit/>
          </a:bodyPr>
          <a:lstStyle/>
          <a:p>
            <a:pPr>
              <a:lnSpc>
                <a:spcPct val="90000"/>
              </a:lnSpc>
              <a:spcBef>
                <a:spcPts val="450"/>
              </a:spcBef>
              <a:spcAft>
                <a:spcPts val="900"/>
              </a:spcAft>
              <a:buClr>
                <a:srgbClr val="005EAC"/>
              </a:buClr>
            </a:pPr>
            <a:r>
              <a:rPr lang="en-US" sz="1600" dirty="0" smtClean="0">
                <a:solidFill>
                  <a:schemeClr val="accent2"/>
                </a:solidFill>
              </a:rPr>
              <a:t>Derived Table</a:t>
            </a:r>
          </a:p>
          <a:p>
            <a:pPr lvl="1">
              <a:lnSpc>
                <a:spcPct val="90000"/>
              </a:lnSpc>
              <a:spcBef>
                <a:spcPts val="450"/>
              </a:spcBef>
              <a:spcAft>
                <a:spcPts val="900"/>
              </a:spcAft>
              <a:buClr>
                <a:srgbClr val="005EAC"/>
              </a:buClr>
            </a:pPr>
            <a:r>
              <a:rPr lang="en-US" sz="1600" b="1" dirty="0">
                <a:solidFill>
                  <a:schemeClr val="accent2"/>
                </a:solidFill>
                <a:latin typeface="+mj-lt"/>
                <a:hlinkClick r:id="rId3"/>
              </a:rPr>
              <a:t>https://</a:t>
            </a:r>
            <a:r>
              <a:rPr lang="en-US" sz="1600" b="1" dirty="0" smtClean="0">
                <a:solidFill>
                  <a:schemeClr val="accent2"/>
                </a:solidFill>
                <a:latin typeface="+mj-lt"/>
                <a:hlinkClick r:id="rId3"/>
              </a:rPr>
              <a:t>tinyurl.com/o5wh8jh</a:t>
            </a:r>
            <a:endParaRPr lang="en-US" sz="1600" b="1" dirty="0" smtClean="0">
              <a:solidFill>
                <a:schemeClr val="accent2"/>
              </a:solidFill>
              <a:latin typeface="+mj-lt"/>
            </a:endParaRPr>
          </a:p>
          <a:p>
            <a:pPr>
              <a:lnSpc>
                <a:spcPct val="90000"/>
              </a:lnSpc>
              <a:spcBef>
                <a:spcPts val="450"/>
              </a:spcBef>
              <a:spcAft>
                <a:spcPts val="900"/>
              </a:spcAft>
              <a:buClr>
                <a:srgbClr val="005EAC"/>
              </a:buClr>
            </a:pPr>
            <a:r>
              <a:rPr lang="en-US" sz="1600" dirty="0" smtClean="0">
                <a:solidFill>
                  <a:schemeClr val="accent2"/>
                </a:solidFill>
              </a:rPr>
              <a:t>Temporary Table</a:t>
            </a:r>
            <a:endParaRPr lang="en-US" sz="1600" b="1" dirty="0">
              <a:solidFill>
                <a:schemeClr val="accent2"/>
              </a:solidFill>
            </a:endParaRPr>
          </a:p>
          <a:p>
            <a:pPr lvl="1">
              <a:lnSpc>
                <a:spcPct val="90000"/>
              </a:lnSpc>
              <a:spcBef>
                <a:spcPts val="450"/>
              </a:spcBef>
              <a:spcAft>
                <a:spcPts val="900"/>
              </a:spcAft>
              <a:buClr>
                <a:srgbClr val="005EAC"/>
              </a:buClr>
            </a:pPr>
            <a:r>
              <a:rPr lang="en-US" sz="1600" dirty="0">
                <a:solidFill>
                  <a:schemeClr val="accent2"/>
                </a:solidFill>
                <a:hlinkClick r:id="rId4"/>
              </a:rPr>
              <a:t>https://</a:t>
            </a:r>
            <a:r>
              <a:rPr lang="en-US" sz="1600" dirty="0" smtClean="0">
                <a:solidFill>
                  <a:schemeClr val="accent2"/>
                </a:solidFill>
                <a:hlinkClick r:id="rId4"/>
              </a:rPr>
              <a:t>tinyurl.com/yd6d99vm</a:t>
            </a:r>
            <a:endParaRPr lang="en-US" sz="1600" dirty="0">
              <a:solidFill>
                <a:schemeClr val="accent2"/>
              </a:solidFill>
            </a:endParaRPr>
          </a:p>
          <a:p>
            <a:pPr>
              <a:lnSpc>
                <a:spcPct val="90000"/>
              </a:lnSpc>
              <a:spcBef>
                <a:spcPts val="450"/>
              </a:spcBef>
              <a:spcAft>
                <a:spcPts val="900"/>
              </a:spcAft>
              <a:buClr>
                <a:srgbClr val="005EAC"/>
              </a:buClr>
            </a:pPr>
            <a:r>
              <a:rPr lang="en-US" sz="1600" dirty="0" smtClean="0">
                <a:solidFill>
                  <a:schemeClr val="accent2"/>
                </a:solidFill>
              </a:rPr>
              <a:t>Table Variable</a:t>
            </a:r>
            <a:endParaRPr lang="en-US" sz="1600" b="1" dirty="0" smtClean="0">
              <a:solidFill>
                <a:schemeClr val="accent2"/>
              </a:solidFill>
            </a:endParaRPr>
          </a:p>
          <a:p>
            <a:pPr lvl="1">
              <a:lnSpc>
                <a:spcPct val="90000"/>
              </a:lnSpc>
              <a:spcBef>
                <a:spcPts val="450"/>
              </a:spcBef>
              <a:spcAft>
                <a:spcPts val="900"/>
              </a:spcAft>
              <a:buClr>
                <a:srgbClr val="005EAC"/>
              </a:buClr>
            </a:pPr>
            <a:r>
              <a:rPr lang="en-US" sz="1600" dirty="0">
                <a:solidFill>
                  <a:schemeClr val="accent2"/>
                </a:solidFill>
                <a:hlinkClick r:id="rId5"/>
              </a:rPr>
              <a:t>https://</a:t>
            </a:r>
            <a:r>
              <a:rPr lang="en-US" sz="1600" dirty="0" smtClean="0">
                <a:solidFill>
                  <a:schemeClr val="accent2"/>
                </a:solidFill>
                <a:hlinkClick r:id="rId5"/>
              </a:rPr>
              <a:t>tinyurl.com/ycv29tc8</a:t>
            </a:r>
            <a:endParaRPr lang="en-US" sz="1600" dirty="0" smtClean="0">
              <a:solidFill>
                <a:schemeClr val="accent2"/>
              </a:solidFill>
            </a:endParaRPr>
          </a:p>
          <a:p>
            <a:pPr lvl="1">
              <a:lnSpc>
                <a:spcPct val="90000"/>
              </a:lnSpc>
              <a:spcBef>
                <a:spcPts val="450"/>
              </a:spcBef>
              <a:spcAft>
                <a:spcPts val="900"/>
              </a:spcAft>
              <a:buClr>
                <a:srgbClr val="005EAC"/>
              </a:buClr>
            </a:pPr>
            <a:endParaRPr lang="en-US" sz="1200" dirty="0" smtClean="0">
              <a:solidFill>
                <a:schemeClr val="accent2"/>
              </a:solidFill>
            </a:endParaRPr>
          </a:p>
          <a:p>
            <a:pPr lvl="1">
              <a:lnSpc>
                <a:spcPct val="90000"/>
              </a:lnSpc>
              <a:spcBef>
                <a:spcPts val="450"/>
              </a:spcBef>
              <a:spcAft>
                <a:spcPts val="900"/>
              </a:spcAft>
              <a:buClr>
                <a:srgbClr val="005EAC"/>
              </a:buClr>
            </a:pPr>
            <a:endParaRPr lang="en-US" sz="1400" dirty="0" smtClean="0">
              <a:solidFill>
                <a:schemeClr val="accent2"/>
              </a:solidFill>
            </a:endParaRPr>
          </a:p>
          <a:p>
            <a:pPr lvl="1">
              <a:lnSpc>
                <a:spcPct val="90000"/>
              </a:lnSpc>
              <a:spcBef>
                <a:spcPts val="450"/>
              </a:spcBef>
              <a:spcAft>
                <a:spcPts val="900"/>
              </a:spcAft>
              <a:buClr>
                <a:srgbClr val="005EAC"/>
              </a:buClr>
            </a:pPr>
            <a:endParaRPr lang="en-US" sz="1400" dirty="0">
              <a:solidFill>
                <a:schemeClr val="accent2"/>
              </a:solidFill>
            </a:endParaRPr>
          </a:p>
          <a:p>
            <a:pPr>
              <a:lnSpc>
                <a:spcPct val="90000"/>
              </a:lnSpc>
              <a:spcBef>
                <a:spcPts val="450"/>
              </a:spcBef>
              <a:spcAft>
                <a:spcPts val="900"/>
              </a:spcAft>
              <a:buClr>
                <a:srgbClr val="005EAC"/>
              </a:buClr>
            </a:pPr>
            <a:endParaRPr lang="en-US" sz="2100" dirty="0" smtClean="0">
              <a:solidFill>
                <a:schemeClr val="accent2"/>
              </a:solidFill>
              <a:latin typeface="+mj-lt"/>
            </a:endParaRPr>
          </a:p>
          <a:p>
            <a:pPr marL="385763" indent="-385763">
              <a:lnSpc>
                <a:spcPct val="90000"/>
              </a:lnSpc>
              <a:spcBef>
                <a:spcPts val="450"/>
              </a:spcBef>
              <a:spcAft>
                <a:spcPts val="900"/>
              </a:spcAft>
              <a:buClr>
                <a:srgbClr val="005EAC"/>
              </a:buClr>
              <a:buFont typeface="+mj-lt"/>
              <a:buAutoNum type="arabicPeriod"/>
            </a:pPr>
            <a:endParaRPr lang="en-US" sz="2100" dirty="0">
              <a:solidFill>
                <a:schemeClr val="accent2"/>
              </a:solidFill>
              <a:latin typeface="+mj-lt"/>
            </a:endParaRPr>
          </a:p>
          <a:p>
            <a:pPr>
              <a:lnSpc>
                <a:spcPct val="90000"/>
              </a:lnSpc>
              <a:spcBef>
                <a:spcPts val="900"/>
              </a:spcBef>
              <a:spcAft>
                <a:spcPts val="900"/>
              </a:spcAft>
              <a:buClr>
                <a:srgbClr val="005EAC"/>
              </a:buClr>
            </a:pPr>
            <a:endParaRPr lang="en-US" sz="2100" dirty="0">
              <a:solidFill>
                <a:schemeClr val="accent2"/>
              </a:solidFill>
              <a:latin typeface="+mj-lt"/>
            </a:endParaRPr>
          </a:p>
        </p:txBody>
      </p:sp>
      <p:sp>
        <p:nvSpPr>
          <p:cNvPr id="4" name="TextBox 3"/>
          <p:cNvSpPr txBox="1"/>
          <p:nvPr/>
        </p:nvSpPr>
        <p:spPr>
          <a:xfrm>
            <a:off x="4559454" y="746309"/>
            <a:ext cx="3365345" cy="5031634"/>
          </a:xfrm>
          <a:prstGeom prst="rect">
            <a:avLst/>
          </a:prstGeom>
          <a:noFill/>
        </p:spPr>
        <p:txBody>
          <a:bodyPr wrap="square" lIns="137160" tIns="109728" rIns="137160" bIns="109728" rtlCol="0">
            <a:spAutoFit/>
          </a:bodyPr>
          <a:lstStyle/>
          <a:p>
            <a:pPr>
              <a:lnSpc>
                <a:spcPct val="90000"/>
              </a:lnSpc>
              <a:spcBef>
                <a:spcPts val="450"/>
              </a:spcBef>
              <a:spcAft>
                <a:spcPts val="900"/>
              </a:spcAft>
              <a:buClr>
                <a:srgbClr val="005EAC"/>
              </a:buClr>
            </a:pPr>
            <a:r>
              <a:rPr lang="en-US" sz="1600" dirty="0" smtClean="0">
                <a:solidFill>
                  <a:schemeClr val="accent2"/>
                </a:solidFill>
              </a:rPr>
              <a:t>Common table expressions</a:t>
            </a:r>
          </a:p>
          <a:p>
            <a:pPr lvl="1">
              <a:lnSpc>
                <a:spcPct val="90000"/>
              </a:lnSpc>
              <a:spcBef>
                <a:spcPts val="450"/>
              </a:spcBef>
              <a:spcAft>
                <a:spcPts val="900"/>
              </a:spcAft>
              <a:buClr>
                <a:srgbClr val="005EAC"/>
              </a:buClr>
            </a:pPr>
            <a:r>
              <a:rPr lang="en-US" sz="1600" b="1" dirty="0">
                <a:solidFill>
                  <a:schemeClr val="accent2"/>
                </a:solidFill>
                <a:latin typeface="+mj-lt"/>
                <a:hlinkClick r:id="rId6"/>
              </a:rPr>
              <a:t>https://</a:t>
            </a:r>
            <a:r>
              <a:rPr lang="en-US" sz="1600" b="1" dirty="0" smtClean="0">
                <a:solidFill>
                  <a:schemeClr val="accent2"/>
                </a:solidFill>
                <a:latin typeface="+mj-lt"/>
                <a:hlinkClick r:id="rId6"/>
              </a:rPr>
              <a:t>tinyurl.com/ycblhrfw</a:t>
            </a:r>
            <a:endParaRPr lang="en-US" sz="1600" b="1" dirty="0" smtClean="0">
              <a:solidFill>
                <a:schemeClr val="accent2"/>
              </a:solidFill>
              <a:latin typeface="+mj-lt"/>
            </a:endParaRPr>
          </a:p>
          <a:p>
            <a:pPr>
              <a:lnSpc>
                <a:spcPct val="90000"/>
              </a:lnSpc>
              <a:spcBef>
                <a:spcPts val="450"/>
              </a:spcBef>
              <a:spcAft>
                <a:spcPts val="900"/>
              </a:spcAft>
              <a:buClr>
                <a:srgbClr val="005EAC"/>
              </a:buClr>
            </a:pPr>
            <a:r>
              <a:rPr lang="en-US" sz="1600" dirty="0">
                <a:solidFill>
                  <a:schemeClr val="accent2"/>
                </a:solidFill>
              </a:rPr>
              <a:t>Working with </a:t>
            </a:r>
            <a:r>
              <a:rPr lang="en-US" sz="1600" dirty="0" err="1">
                <a:solidFill>
                  <a:schemeClr val="accent2"/>
                </a:solidFill>
              </a:rPr>
              <a:t>Tempdb</a:t>
            </a:r>
            <a:r>
              <a:rPr lang="en-US" sz="1600" dirty="0">
                <a:solidFill>
                  <a:schemeClr val="accent2"/>
                </a:solidFill>
              </a:rPr>
              <a:t> </a:t>
            </a:r>
            <a:endParaRPr lang="en-US" sz="1600" b="1" dirty="0">
              <a:solidFill>
                <a:schemeClr val="accent2"/>
              </a:solidFill>
            </a:endParaRPr>
          </a:p>
          <a:p>
            <a:pPr lvl="1">
              <a:lnSpc>
                <a:spcPct val="90000"/>
              </a:lnSpc>
              <a:spcBef>
                <a:spcPts val="450"/>
              </a:spcBef>
              <a:spcAft>
                <a:spcPts val="900"/>
              </a:spcAft>
              <a:buClr>
                <a:srgbClr val="005EAC"/>
              </a:buClr>
            </a:pPr>
            <a:r>
              <a:rPr lang="en-US" sz="1600" dirty="0">
                <a:solidFill>
                  <a:schemeClr val="accent2"/>
                </a:solidFill>
                <a:hlinkClick r:id="rId7"/>
              </a:rPr>
              <a:t>https://tinyurl.com/y7ngvwh9</a:t>
            </a:r>
            <a:endParaRPr lang="en-US" sz="1600" dirty="0">
              <a:solidFill>
                <a:schemeClr val="accent2"/>
              </a:solidFill>
            </a:endParaRPr>
          </a:p>
          <a:p>
            <a:pPr>
              <a:lnSpc>
                <a:spcPct val="90000"/>
              </a:lnSpc>
              <a:spcBef>
                <a:spcPts val="450"/>
              </a:spcBef>
              <a:spcAft>
                <a:spcPts val="900"/>
              </a:spcAft>
              <a:buClr>
                <a:srgbClr val="005EAC"/>
              </a:buClr>
            </a:pPr>
            <a:endParaRPr lang="en-US" sz="1400" dirty="0" smtClean="0">
              <a:solidFill>
                <a:schemeClr val="accent2"/>
              </a:solidFill>
            </a:endParaRPr>
          </a:p>
          <a:p>
            <a:pPr>
              <a:lnSpc>
                <a:spcPct val="90000"/>
              </a:lnSpc>
              <a:spcBef>
                <a:spcPts val="450"/>
              </a:spcBef>
              <a:spcAft>
                <a:spcPts val="900"/>
              </a:spcAft>
              <a:buClr>
                <a:srgbClr val="005EAC"/>
              </a:buClr>
            </a:pPr>
            <a:r>
              <a:rPr lang="en-US" sz="1400" dirty="0" smtClean="0">
                <a:solidFill>
                  <a:schemeClr val="accent2"/>
                </a:solidFill>
              </a:rPr>
              <a:t>Crafty DBA Blog (articles)</a:t>
            </a:r>
            <a:endParaRPr lang="en-US" sz="1600" b="1" dirty="0" smtClean="0">
              <a:solidFill>
                <a:schemeClr val="accent2"/>
              </a:solidFill>
            </a:endParaRPr>
          </a:p>
          <a:p>
            <a:pPr lvl="1">
              <a:lnSpc>
                <a:spcPct val="90000"/>
              </a:lnSpc>
              <a:spcBef>
                <a:spcPts val="450"/>
              </a:spcBef>
              <a:spcAft>
                <a:spcPts val="900"/>
              </a:spcAft>
              <a:buClr>
                <a:srgbClr val="005EAC"/>
              </a:buClr>
            </a:pPr>
            <a:r>
              <a:rPr lang="en-US" sz="1600" dirty="0" smtClean="0">
                <a:solidFill>
                  <a:schemeClr val="accent2"/>
                </a:solidFill>
                <a:hlinkClick r:id="rId8"/>
              </a:rPr>
              <a:t>http://www.craftydba.com</a:t>
            </a:r>
            <a:endParaRPr lang="en-US" sz="1600" dirty="0" smtClean="0">
              <a:solidFill>
                <a:schemeClr val="accent2"/>
              </a:solidFill>
            </a:endParaRPr>
          </a:p>
          <a:p>
            <a:pPr lvl="1">
              <a:lnSpc>
                <a:spcPct val="90000"/>
              </a:lnSpc>
              <a:spcBef>
                <a:spcPts val="450"/>
              </a:spcBef>
              <a:spcAft>
                <a:spcPts val="900"/>
              </a:spcAft>
              <a:buClr>
                <a:srgbClr val="005EAC"/>
              </a:buClr>
            </a:pPr>
            <a:endParaRPr lang="en-US" sz="1600" dirty="0" smtClean="0">
              <a:solidFill>
                <a:schemeClr val="accent2"/>
              </a:solidFill>
            </a:endParaRPr>
          </a:p>
          <a:p>
            <a:pPr lvl="1">
              <a:lnSpc>
                <a:spcPct val="90000"/>
              </a:lnSpc>
              <a:spcBef>
                <a:spcPts val="450"/>
              </a:spcBef>
              <a:spcAft>
                <a:spcPts val="900"/>
              </a:spcAft>
              <a:buClr>
                <a:srgbClr val="005EAC"/>
              </a:buClr>
            </a:pPr>
            <a:endParaRPr lang="en-US" sz="1400" dirty="0">
              <a:solidFill>
                <a:schemeClr val="accent2"/>
              </a:solidFill>
            </a:endParaRPr>
          </a:p>
          <a:p>
            <a:pPr>
              <a:lnSpc>
                <a:spcPct val="90000"/>
              </a:lnSpc>
              <a:spcBef>
                <a:spcPts val="450"/>
              </a:spcBef>
              <a:spcAft>
                <a:spcPts val="900"/>
              </a:spcAft>
              <a:buClr>
                <a:srgbClr val="005EAC"/>
              </a:buClr>
            </a:pPr>
            <a:endParaRPr lang="en-US" sz="2100" dirty="0" smtClean="0">
              <a:solidFill>
                <a:schemeClr val="accent2"/>
              </a:solidFill>
              <a:latin typeface="+mj-lt"/>
            </a:endParaRPr>
          </a:p>
          <a:p>
            <a:pPr marL="385763" indent="-385763">
              <a:lnSpc>
                <a:spcPct val="90000"/>
              </a:lnSpc>
              <a:spcBef>
                <a:spcPts val="450"/>
              </a:spcBef>
              <a:spcAft>
                <a:spcPts val="900"/>
              </a:spcAft>
              <a:buClr>
                <a:srgbClr val="005EAC"/>
              </a:buClr>
              <a:buFont typeface="+mj-lt"/>
              <a:buAutoNum type="arabicPeriod"/>
            </a:pPr>
            <a:endParaRPr lang="en-US" sz="2100" dirty="0">
              <a:solidFill>
                <a:schemeClr val="accent2"/>
              </a:solidFill>
              <a:latin typeface="+mj-lt"/>
            </a:endParaRPr>
          </a:p>
          <a:p>
            <a:pPr>
              <a:lnSpc>
                <a:spcPct val="90000"/>
              </a:lnSpc>
              <a:spcBef>
                <a:spcPts val="900"/>
              </a:spcBef>
              <a:spcAft>
                <a:spcPts val="900"/>
              </a:spcAft>
              <a:buClr>
                <a:srgbClr val="005EAC"/>
              </a:buClr>
            </a:pPr>
            <a:endParaRPr lang="en-US" sz="2100" dirty="0">
              <a:solidFill>
                <a:schemeClr val="accent2"/>
              </a:solidFill>
              <a:latin typeface="+mj-lt"/>
            </a:endParaRPr>
          </a:p>
        </p:txBody>
      </p:sp>
    </p:spTree>
    <p:extLst>
      <p:ext uri="{BB962C8B-B14F-4D97-AF65-F5344CB8AC3E}">
        <p14:creationId xmlns:p14="http://schemas.microsoft.com/office/powerpoint/2010/main" val="280270987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Thank You</a:t>
            </a:r>
          </a:p>
        </p:txBody>
      </p:sp>
      <p:sp>
        <p:nvSpPr>
          <p:cNvPr id="3" name="Subtitle 2"/>
          <p:cNvSpPr>
            <a:spLocks noGrp="1"/>
          </p:cNvSpPr>
          <p:nvPr>
            <p:ph type="subTitle" idx="1"/>
          </p:nvPr>
        </p:nvSpPr>
        <p:spPr/>
        <p:txBody>
          <a:bodyPr/>
          <a:lstStyle/>
          <a:p>
            <a:r>
              <a:rPr lang="en-US"/>
              <a:t>We look forward to working with you to manage business today and transform the future</a:t>
            </a:r>
          </a:p>
        </p:txBody>
      </p:sp>
    </p:spTree>
    <p:extLst>
      <p:ext uri="{BB962C8B-B14F-4D97-AF65-F5344CB8AC3E}">
        <p14:creationId xmlns:p14="http://schemas.microsoft.com/office/powerpoint/2010/main" val="1354204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0070C0"/>
                </a:solidFill>
              </a:rPr>
              <a:t>Technical Problem &amp; Solution</a:t>
            </a:r>
            <a:endParaRPr lang="en-US" dirty="0">
              <a:solidFill>
                <a:srgbClr val="0070C0"/>
              </a:solidFill>
            </a:endParaRPr>
          </a:p>
        </p:txBody>
      </p:sp>
      <p:sp>
        <p:nvSpPr>
          <p:cNvPr id="19" name="Content Placeholder 18"/>
          <p:cNvSpPr>
            <a:spLocks noGrp="1"/>
          </p:cNvSpPr>
          <p:nvPr>
            <p:ph idx="1"/>
          </p:nvPr>
        </p:nvSpPr>
        <p:spPr/>
        <p:txBody>
          <a:bodyPr/>
          <a:lstStyle/>
          <a:p>
            <a:pPr lvl="1"/>
            <a:endParaRPr lang="en-US" dirty="0" smtClean="0"/>
          </a:p>
          <a:p>
            <a:pPr lvl="1"/>
            <a:r>
              <a:rPr lang="en-US" sz="2400" dirty="0" smtClean="0">
                <a:solidFill>
                  <a:schemeClr val="accent2">
                    <a:lumMod val="75000"/>
                  </a:schemeClr>
                </a:solidFill>
                <a:latin typeface="+mj-lt"/>
              </a:rPr>
              <a:t>Every developer eventually comes against business logic that can’t be handled with a single simple or complex query. </a:t>
            </a:r>
          </a:p>
          <a:p>
            <a:pPr lvl="1"/>
            <a:endParaRPr lang="en-US" sz="2400" dirty="0" smtClean="0">
              <a:solidFill>
                <a:schemeClr val="accent2">
                  <a:lumMod val="75000"/>
                </a:schemeClr>
              </a:solidFill>
              <a:latin typeface="+mj-lt"/>
            </a:endParaRPr>
          </a:p>
          <a:p>
            <a:pPr lvl="1"/>
            <a:r>
              <a:rPr lang="en-US" sz="2400" dirty="0" smtClean="0">
                <a:solidFill>
                  <a:schemeClr val="accent2">
                    <a:lumMod val="75000"/>
                  </a:schemeClr>
                </a:solidFill>
                <a:latin typeface="+mj-lt"/>
              </a:rPr>
              <a:t>TSQL provides the developer with several constructs that can store temporary result sets that are passed to the next query in the script. </a:t>
            </a:r>
          </a:p>
          <a:p>
            <a:pPr lvl="1"/>
            <a:endParaRPr lang="en-US" dirty="0" smtClean="0"/>
          </a:p>
        </p:txBody>
      </p:sp>
    </p:spTree>
    <p:extLst>
      <p:ext uri="{BB962C8B-B14F-4D97-AF65-F5344CB8AC3E}">
        <p14:creationId xmlns:p14="http://schemas.microsoft.com/office/powerpoint/2010/main" val="6866982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0070C0"/>
                </a:solidFill>
              </a:rPr>
              <a:t>Presentation Overview</a:t>
            </a:r>
            <a:endParaRPr lang="en-US" dirty="0">
              <a:solidFill>
                <a:srgbClr val="0070C0"/>
              </a:solidFill>
            </a:endParaRPr>
          </a:p>
        </p:txBody>
      </p:sp>
      <p:sp>
        <p:nvSpPr>
          <p:cNvPr id="19" name="Content Placeholder 18"/>
          <p:cNvSpPr>
            <a:spLocks noGrp="1"/>
          </p:cNvSpPr>
          <p:nvPr>
            <p:ph idx="1"/>
          </p:nvPr>
        </p:nvSpPr>
        <p:spPr/>
        <p:txBody>
          <a:bodyPr>
            <a:normAutofit fontScale="25000" lnSpcReduction="20000"/>
          </a:bodyPr>
          <a:lstStyle/>
          <a:p>
            <a:pPr lvl="1">
              <a:buNone/>
            </a:pPr>
            <a:endParaRPr lang="en-US" dirty="0"/>
          </a:p>
          <a:p>
            <a:pPr lvl="1">
              <a:buNone/>
            </a:pPr>
            <a:endParaRPr lang="en-US" sz="4000" dirty="0" smtClean="0">
              <a:solidFill>
                <a:schemeClr val="accent2">
                  <a:lumMod val="75000"/>
                </a:schemeClr>
              </a:solidFill>
              <a:latin typeface="+mj-lt"/>
            </a:endParaRPr>
          </a:p>
          <a:p>
            <a:pPr lvl="1">
              <a:buNone/>
            </a:pPr>
            <a:r>
              <a:rPr lang="en-US" sz="9600" dirty="0" smtClean="0">
                <a:solidFill>
                  <a:schemeClr val="accent2">
                    <a:lumMod val="75000"/>
                  </a:schemeClr>
                </a:solidFill>
                <a:latin typeface="+mj-lt"/>
              </a:rPr>
              <a:t>Review </a:t>
            </a:r>
            <a:r>
              <a:rPr lang="en-US" sz="9600" dirty="0">
                <a:solidFill>
                  <a:schemeClr val="accent2">
                    <a:lumMod val="75000"/>
                  </a:schemeClr>
                </a:solidFill>
                <a:latin typeface="+mj-lt"/>
              </a:rPr>
              <a:t>the pros and cons of the following TSQL constructs.</a:t>
            </a:r>
          </a:p>
          <a:p>
            <a:pPr lvl="1"/>
            <a:endParaRPr lang="en-US" sz="9600" dirty="0">
              <a:solidFill>
                <a:schemeClr val="accent2">
                  <a:lumMod val="75000"/>
                </a:schemeClr>
              </a:solidFill>
              <a:latin typeface="+mj-lt"/>
            </a:endParaRPr>
          </a:p>
          <a:p>
            <a:pPr marL="728663" lvl="1" indent="-385763">
              <a:buFont typeface="+mj-lt"/>
              <a:buAutoNum type="arabicPeriod"/>
            </a:pPr>
            <a:r>
              <a:rPr lang="en-US" sz="9600" dirty="0">
                <a:solidFill>
                  <a:schemeClr val="accent2">
                    <a:lumMod val="75000"/>
                  </a:schemeClr>
                </a:solidFill>
                <a:latin typeface="+mj-lt"/>
              </a:rPr>
              <a:t>Derived tables.</a:t>
            </a:r>
          </a:p>
          <a:p>
            <a:pPr marL="728663" lvl="1" indent="-385763">
              <a:buFont typeface="+mj-lt"/>
              <a:buAutoNum type="arabicPeriod"/>
            </a:pPr>
            <a:r>
              <a:rPr lang="en-US" sz="9600" dirty="0">
                <a:solidFill>
                  <a:schemeClr val="accent2">
                    <a:lumMod val="75000"/>
                  </a:schemeClr>
                </a:solidFill>
                <a:latin typeface="+mj-lt"/>
              </a:rPr>
              <a:t>Local temporary tables.</a:t>
            </a:r>
          </a:p>
          <a:p>
            <a:pPr marL="728663" lvl="1" indent="-385763">
              <a:buFont typeface="+mj-lt"/>
              <a:buAutoNum type="arabicPeriod"/>
            </a:pPr>
            <a:r>
              <a:rPr lang="en-US" sz="9600" dirty="0">
                <a:solidFill>
                  <a:schemeClr val="accent2">
                    <a:lumMod val="75000"/>
                  </a:schemeClr>
                </a:solidFill>
                <a:latin typeface="+mj-lt"/>
              </a:rPr>
              <a:t>Global temporary tables.</a:t>
            </a:r>
          </a:p>
          <a:p>
            <a:pPr marL="728663" lvl="1" indent="-385763">
              <a:buFont typeface="+mj-lt"/>
              <a:buAutoNum type="arabicPeriod"/>
            </a:pPr>
            <a:r>
              <a:rPr lang="en-US" sz="9600" dirty="0">
                <a:solidFill>
                  <a:schemeClr val="accent2">
                    <a:lumMod val="75000"/>
                  </a:schemeClr>
                </a:solidFill>
                <a:latin typeface="+mj-lt"/>
              </a:rPr>
              <a:t>Table variables.</a:t>
            </a:r>
          </a:p>
          <a:p>
            <a:pPr marL="728663" lvl="1" indent="-385763">
              <a:buFont typeface="+mj-lt"/>
              <a:buAutoNum type="arabicPeriod"/>
            </a:pPr>
            <a:r>
              <a:rPr lang="en-US" sz="9600" dirty="0">
                <a:solidFill>
                  <a:schemeClr val="accent2">
                    <a:lumMod val="75000"/>
                  </a:schemeClr>
                </a:solidFill>
                <a:latin typeface="+mj-lt"/>
              </a:rPr>
              <a:t>User tables in [</a:t>
            </a:r>
            <a:r>
              <a:rPr lang="en-US" sz="9600" dirty="0" err="1">
                <a:solidFill>
                  <a:schemeClr val="accent2">
                    <a:lumMod val="75000"/>
                  </a:schemeClr>
                </a:solidFill>
                <a:latin typeface="+mj-lt"/>
              </a:rPr>
              <a:t>tempdb</a:t>
            </a:r>
            <a:r>
              <a:rPr lang="en-US" sz="9600" dirty="0">
                <a:solidFill>
                  <a:schemeClr val="accent2">
                    <a:lumMod val="75000"/>
                  </a:schemeClr>
                </a:solidFill>
                <a:latin typeface="+mj-lt"/>
              </a:rPr>
              <a:t>].</a:t>
            </a:r>
          </a:p>
          <a:p>
            <a:pPr marL="728663" lvl="1" indent="-385763">
              <a:buFont typeface="+mj-lt"/>
              <a:buAutoNum type="arabicPeriod"/>
            </a:pPr>
            <a:r>
              <a:rPr lang="en-US" sz="9600" dirty="0">
                <a:solidFill>
                  <a:schemeClr val="accent2">
                    <a:lumMod val="75000"/>
                  </a:schemeClr>
                </a:solidFill>
                <a:latin typeface="+mj-lt"/>
              </a:rPr>
              <a:t>Common table expressions (CTE).</a:t>
            </a:r>
          </a:p>
          <a:p>
            <a:pPr marL="728663" lvl="1" indent="-385763">
              <a:buFont typeface="+mj-lt"/>
              <a:buAutoNum type="arabicPeriod"/>
            </a:pPr>
            <a:r>
              <a:rPr lang="en-US" sz="9600" dirty="0">
                <a:solidFill>
                  <a:schemeClr val="accent2">
                    <a:lumMod val="75000"/>
                  </a:schemeClr>
                </a:solidFill>
                <a:latin typeface="+mj-lt"/>
              </a:rPr>
              <a:t>Trace flag 1118.</a:t>
            </a:r>
          </a:p>
          <a:p>
            <a:pPr lvl="1"/>
            <a:endParaRPr lang="en-US" dirty="0" smtClean="0"/>
          </a:p>
        </p:txBody>
      </p:sp>
    </p:spTree>
    <p:extLst>
      <p:ext uri="{BB962C8B-B14F-4D97-AF65-F5344CB8AC3E}">
        <p14:creationId xmlns:p14="http://schemas.microsoft.com/office/powerpoint/2010/main" val="26761139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0070C0"/>
                </a:solidFill>
              </a:rPr>
              <a:t>Sample Databases</a:t>
            </a:r>
            <a:endParaRPr lang="en-US" dirty="0">
              <a:solidFill>
                <a:srgbClr val="0070C0"/>
              </a:solidFill>
            </a:endParaRPr>
          </a:p>
        </p:txBody>
      </p:sp>
      <p:sp>
        <p:nvSpPr>
          <p:cNvPr id="19" name="Content Placeholder 18"/>
          <p:cNvSpPr>
            <a:spLocks noGrp="1"/>
          </p:cNvSpPr>
          <p:nvPr>
            <p:ph idx="1"/>
          </p:nvPr>
        </p:nvSpPr>
        <p:spPr/>
        <p:txBody>
          <a:bodyPr/>
          <a:lstStyle/>
          <a:p>
            <a:pPr lvl="1"/>
            <a:endParaRPr lang="en-US" dirty="0" smtClean="0"/>
          </a:p>
          <a:p>
            <a:pPr lvl="1"/>
            <a:endParaRPr lang="en-US" dirty="0"/>
          </a:p>
          <a:p>
            <a:pPr lvl="1"/>
            <a:r>
              <a:rPr lang="en-US" sz="2400" dirty="0" smtClean="0">
                <a:solidFill>
                  <a:schemeClr val="accent2">
                    <a:lumMod val="75000"/>
                  </a:schemeClr>
                </a:solidFill>
                <a:latin typeface="+mj-lt"/>
              </a:rPr>
              <a:t>I have created a fictitious toy database, one table, to contain automobile names.</a:t>
            </a:r>
          </a:p>
          <a:p>
            <a:pPr lvl="1"/>
            <a:endParaRPr lang="en-US" sz="2400" dirty="0" smtClean="0">
              <a:solidFill>
                <a:schemeClr val="accent2">
                  <a:lumMod val="75000"/>
                </a:schemeClr>
              </a:solidFill>
              <a:latin typeface="+mj-lt"/>
            </a:endParaRPr>
          </a:p>
          <a:p>
            <a:pPr lvl="1"/>
            <a:r>
              <a:rPr lang="en-US" sz="2400" dirty="0" smtClean="0">
                <a:solidFill>
                  <a:schemeClr val="accent2">
                    <a:lumMod val="75000"/>
                  </a:schemeClr>
                </a:solidFill>
                <a:latin typeface="+mj-lt"/>
              </a:rPr>
              <a:t>I will be using/expanding the adventure works database to run the sample queries.</a:t>
            </a:r>
          </a:p>
          <a:p>
            <a:pPr lvl="1"/>
            <a:endParaRPr lang="en-US" dirty="0" smtClean="0"/>
          </a:p>
          <a:p>
            <a:pPr lvl="1"/>
            <a:endParaRPr lang="en-US" dirty="0" smtClean="0"/>
          </a:p>
        </p:txBody>
      </p:sp>
    </p:spTree>
    <p:extLst>
      <p:ext uri="{BB962C8B-B14F-4D97-AF65-F5344CB8AC3E}">
        <p14:creationId xmlns:p14="http://schemas.microsoft.com/office/powerpoint/2010/main" val="11519835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0070C0"/>
                </a:solidFill>
              </a:rPr>
              <a:t>Wikipedia Definition</a:t>
            </a:r>
            <a:endParaRPr lang="en-US" dirty="0">
              <a:solidFill>
                <a:srgbClr val="0070C0"/>
              </a:solidFill>
            </a:endParaRPr>
          </a:p>
        </p:txBody>
      </p:sp>
      <p:sp>
        <p:nvSpPr>
          <p:cNvPr id="19" name="Content Placeholder 18"/>
          <p:cNvSpPr>
            <a:spLocks noGrp="1"/>
          </p:cNvSpPr>
          <p:nvPr>
            <p:ph idx="1"/>
          </p:nvPr>
        </p:nvSpPr>
        <p:spPr/>
        <p:txBody>
          <a:bodyPr/>
          <a:lstStyle/>
          <a:p>
            <a:pPr lvl="1"/>
            <a:endParaRPr lang="en-US" dirty="0" smtClean="0"/>
          </a:p>
          <a:p>
            <a:pPr lvl="1"/>
            <a:endParaRPr lang="en-US" dirty="0"/>
          </a:p>
          <a:p>
            <a:pPr lvl="1"/>
            <a:r>
              <a:rPr lang="en-US" sz="2400" dirty="0" smtClean="0">
                <a:solidFill>
                  <a:schemeClr val="accent2">
                    <a:lumMod val="75000"/>
                  </a:schemeClr>
                </a:solidFill>
                <a:latin typeface="+mj-lt"/>
              </a:rPr>
              <a:t>A temporary variable is a variable whose purpose is short-lived, usually to hold temporary data that will soon be discarded, or before it can be placed at a more permanent memory location.</a:t>
            </a:r>
          </a:p>
          <a:p>
            <a:pPr lvl="1"/>
            <a:endParaRPr lang="en-US" sz="2400" dirty="0" smtClean="0">
              <a:solidFill>
                <a:schemeClr val="accent2">
                  <a:lumMod val="75000"/>
                </a:schemeClr>
              </a:solidFill>
              <a:latin typeface="+mj-lt"/>
            </a:endParaRPr>
          </a:p>
          <a:p>
            <a:pPr lvl="1"/>
            <a:r>
              <a:rPr lang="en-US" sz="2400" dirty="0" smtClean="0">
                <a:solidFill>
                  <a:schemeClr val="accent2">
                    <a:lumMod val="75000"/>
                  </a:schemeClr>
                </a:solidFill>
                <a:latin typeface="+mj-lt"/>
              </a:rPr>
              <a:t>During this presentation, you will find out that some TSQL constructs are more temporary than others.</a:t>
            </a:r>
          </a:p>
          <a:p>
            <a:pPr lvl="1"/>
            <a:endParaRPr lang="en-US" dirty="0" smtClean="0"/>
          </a:p>
        </p:txBody>
      </p:sp>
    </p:spTree>
    <p:extLst>
      <p:ext uri="{BB962C8B-B14F-4D97-AF65-F5344CB8AC3E}">
        <p14:creationId xmlns:p14="http://schemas.microsoft.com/office/powerpoint/2010/main" val="31833280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0070C0"/>
                </a:solidFill>
              </a:rPr>
              <a:t>What is [</a:t>
            </a:r>
            <a:r>
              <a:rPr lang="en-US" dirty="0" err="1" smtClean="0">
                <a:solidFill>
                  <a:srgbClr val="0070C0"/>
                </a:solidFill>
              </a:rPr>
              <a:t>tempdb</a:t>
            </a:r>
            <a:r>
              <a:rPr lang="en-US" dirty="0" smtClean="0">
                <a:solidFill>
                  <a:srgbClr val="0070C0"/>
                </a:solidFill>
              </a:rPr>
              <a:t>]?</a:t>
            </a:r>
            <a:endParaRPr lang="en-US" dirty="0">
              <a:solidFill>
                <a:srgbClr val="0070C0"/>
              </a:solidFill>
            </a:endParaRPr>
          </a:p>
        </p:txBody>
      </p:sp>
      <p:sp>
        <p:nvSpPr>
          <p:cNvPr id="19" name="Content Placeholder 18"/>
          <p:cNvSpPr>
            <a:spLocks noGrp="1"/>
          </p:cNvSpPr>
          <p:nvPr>
            <p:ph idx="1"/>
          </p:nvPr>
        </p:nvSpPr>
        <p:spPr/>
        <p:txBody>
          <a:bodyPr>
            <a:normAutofit fontScale="25000" lnSpcReduction="20000"/>
          </a:bodyPr>
          <a:lstStyle/>
          <a:p>
            <a:pPr lvl="1"/>
            <a:endParaRPr lang="en-US" dirty="0" smtClean="0"/>
          </a:p>
          <a:p>
            <a:pPr lvl="1"/>
            <a:endParaRPr lang="en-US" dirty="0"/>
          </a:p>
          <a:p>
            <a:pPr lvl="1"/>
            <a:endParaRPr lang="en-US" sz="8000" dirty="0" smtClean="0">
              <a:solidFill>
                <a:schemeClr val="accent2">
                  <a:lumMod val="75000"/>
                </a:schemeClr>
              </a:solidFill>
              <a:latin typeface="+mj-lt"/>
            </a:endParaRPr>
          </a:p>
          <a:p>
            <a:pPr lvl="1"/>
            <a:r>
              <a:rPr lang="en-US" sz="8000" dirty="0" smtClean="0">
                <a:solidFill>
                  <a:schemeClr val="accent2">
                    <a:lumMod val="75000"/>
                  </a:schemeClr>
                </a:solidFill>
                <a:latin typeface="+mj-lt"/>
              </a:rPr>
              <a:t>It is a system workspace for the relational database engine.</a:t>
            </a:r>
          </a:p>
          <a:p>
            <a:pPr lvl="1"/>
            <a:endParaRPr lang="en-US" sz="8000" dirty="0" smtClean="0">
              <a:solidFill>
                <a:schemeClr val="accent2">
                  <a:lumMod val="75000"/>
                </a:schemeClr>
              </a:solidFill>
              <a:latin typeface="+mj-lt"/>
            </a:endParaRPr>
          </a:p>
          <a:p>
            <a:pPr lvl="1"/>
            <a:r>
              <a:rPr lang="en-US" sz="8000" dirty="0" smtClean="0">
                <a:solidFill>
                  <a:schemeClr val="accent2">
                    <a:lumMod val="75000"/>
                  </a:schemeClr>
                </a:solidFill>
                <a:latin typeface="+mj-lt"/>
              </a:rPr>
              <a:t>It is unique among SQL Server databases since it is recreated every time the engine is restarted.</a:t>
            </a:r>
          </a:p>
          <a:p>
            <a:pPr lvl="1"/>
            <a:endParaRPr lang="en-US" sz="8000" dirty="0" smtClean="0">
              <a:solidFill>
                <a:schemeClr val="accent2">
                  <a:lumMod val="75000"/>
                </a:schemeClr>
              </a:solidFill>
              <a:latin typeface="+mj-lt"/>
            </a:endParaRPr>
          </a:p>
          <a:p>
            <a:pPr lvl="1"/>
            <a:r>
              <a:rPr lang="en-US" sz="8000" dirty="0" smtClean="0">
                <a:solidFill>
                  <a:schemeClr val="accent2">
                    <a:lumMod val="75000"/>
                  </a:schemeClr>
                </a:solidFill>
                <a:latin typeface="+mj-lt"/>
              </a:rPr>
              <a:t>Internal work tables used during query processing and sorting.</a:t>
            </a:r>
          </a:p>
          <a:p>
            <a:pPr lvl="1"/>
            <a:endParaRPr lang="en-US" sz="8000" dirty="0" smtClean="0">
              <a:solidFill>
                <a:schemeClr val="accent2">
                  <a:lumMod val="75000"/>
                </a:schemeClr>
              </a:solidFill>
              <a:latin typeface="+mj-lt"/>
            </a:endParaRPr>
          </a:p>
          <a:p>
            <a:pPr lvl="1"/>
            <a:r>
              <a:rPr lang="en-US" sz="8000" dirty="0" smtClean="0">
                <a:solidFill>
                  <a:schemeClr val="accent2">
                    <a:lumMod val="75000"/>
                  </a:schemeClr>
                </a:solidFill>
                <a:latin typeface="+mj-lt"/>
              </a:rPr>
              <a:t>Row versioning for snapshot isolation and certain other operations.</a:t>
            </a:r>
          </a:p>
          <a:p>
            <a:pPr lvl="1"/>
            <a:endParaRPr lang="en-US" sz="8000" dirty="0" smtClean="0">
              <a:solidFill>
                <a:schemeClr val="accent2">
                  <a:lumMod val="75000"/>
                </a:schemeClr>
              </a:solidFill>
              <a:latin typeface="+mj-lt"/>
            </a:endParaRPr>
          </a:p>
          <a:p>
            <a:pPr lvl="1"/>
            <a:r>
              <a:rPr lang="en-US" sz="8000" dirty="0" smtClean="0">
                <a:solidFill>
                  <a:schemeClr val="accent2">
                    <a:lumMod val="75000"/>
                  </a:schemeClr>
                </a:solidFill>
                <a:latin typeface="+mj-lt"/>
              </a:rPr>
              <a:t>Materializing static cursors and keys of keyset cursors.</a:t>
            </a:r>
          </a:p>
          <a:p>
            <a:pPr lvl="1"/>
            <a:endParaRPr lang="en-US" sz="8000" dirty="0" smtClean="0">
              <a:solidFill>
                <a:schemeClr val="accent2">
                  <a:lumMod val="75000"/>
                </a:schemeClr>
              </a:solidFill>
              <a:latin typeface="+mj-lt"/>
            </a:endParaRPr>
          </a:p>
        </p:txBody>
      </p:sp>
    </p:spTree>
    <p:extLst>
      <p:ext uri="{BB962C8B-B14F-4D97-AF65-F5344CB8AC3E}">
        <p14:creationId xmlns:p14="http://schemas.microsoft.com/office/powerpoint/2010/main" val="23137074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0070C0"/>
                </a:solidFill>
              </a:rPr>
              <a:t>What are internal work tables?</a:t>
            </a:r>
            <a:endParaRPr lang="en-US" dirty="0">
              <a:solidFill>
                <a:srgbClr val="0070C0"/>
              </a:solidFill>
            </a:endParaRPr>
          </a:p>
        </p:txBody>
      </p:sp>
      <p:sp>
        <p:nvSpPr>
          <p:cNvPr id="19" name="Content Placeholder 18"/>
          <p:cNvSpPr>
            <a:spLocks noGrp="1"/>
          </p:cNvSpPr>
          <p:nvPr>
            <p:ph idx="1"/>
          </p:nvPr>
        </p:nvSpPr>
        <p:spPr>
          <a:xfrm>
            <a:off x="178228" y="951461"/>
            <a:ext cx="8591699" cy="2907030"/>
          </a:xfrm>
        </p:spPr>
        <p:txBody>
          <a:bodyPr>
            <a:normAutofit/>
          </a:bodyPr>
          <a:lstStyle/>
          <a:p>
            <a:pPr lvl="1"/>
            <a:endParaRPr lang="en-US" dirty="0" smtClean="0"/>
          </a:p>
          <a:p>
            <a:pPr marL="342900" lvl="1" indent="0">
              <a:buNone/>
            </a:pPr>
            <a:endParaRPr lang="en-US" sz="1000" dirty="0">
              <a:latin typeface="+mj-lt"/>
            </a:endParaRPr>
          </a:p>
          <a:p>
            <a:pPr lvl="1"/>
            <a:r>
              <a:rPr lang="en-US" sz="2400" dirty="0" smtClean="0">
                <a:solidFill>
                  <a:schemeClr val="accent2">
                    <a:lumMod val="75000"/>
                  </a:schemeClr>
                </a:solidFill>
                <a:latin typeface="+mj-lt"/>
              </a:rPr>
              <a:t>Work </a:t>
            </a:r>
            <a:r>
              <a:rPr lang="en-US" sz="2400" dirty="0">
                <a:solidFill>
                  <a:schemeClr val="accent2">
                    <a:lumMod val="75000"/>
                  </a:schemeClr>
                </a:solidFill>
                <a:latin typeface="+mj-lt"/>
              </a:rPr>
              <a:t>tables are generated for certain GROUP BY, ORDER BY, or UNION queries.</a:t>
            </a:r>
          </a:p>
          <a:p>
            <a:pPr lvl="1"/>
            <a:endParaRPr lang="en-US" sz="2400" dirty="0">
              <a:solidFill>
                <a:schemeClr val="accent2">
                  <a:lumMod val="75000"/>
                </a:schemeClr>
              </a:solidFill>
              <a:latin typeface="+mj-lt"/>
            </a:endParaRPr>
          </a:p>
          <a:p>
            <a:pPr lvl="1"/>
            <a:r>
              <a:rPr lang="en-US" sz="2400" dirty="0">
                <a:solidFill>
                  <a:schemeClr val="accent2">
                    <a:lumMod val="75000"/>
                  </a:schemeClr>
                </a:solidFill>
                <a:latin typeface="+mj-lt"/>
              </a:rPr>
              <a:t>Work tables are temporary objects used to store results for query spools, LOB variables, and cursors.</a:t>
            </a:r>
          </a:p>
          <a:p>
            <a:pPr lvl="1"/>
            <a:endParaRPr lang="en-US" sz="2400" dirty="0" smtClean="0">
              <a:solidFill>
                <a:schemeClr val="accent2">
                  <a:lumMod val="75000"/>
                </a:schemeClr>
              </a:solidFill>
              <a:latin typeface="+mj-lt"/>
            </a:endParaRPr>
          </a:p>
        </p:txBody>
      </p:sp>
    </p:spTree>
    <p:extLst>
      <p:ext uri="{BB962C8B-B14F-4D97-AF65-F5344CB8AC3E}">
        <p14:creationId xmlns:p14="http://schemas.microsoft.com/office/powerpoint/2010/main" val="6217524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0070C0"/>
                </a:solidFill>
              </a:rPr>
              <a:t>Derived Tables - Defined</a:t>
            </a:r>
            <a:endParaRPr lang="en-US" dirty="0">
              <a:solidFill>
                <a:srgbClr val="0070C0"/>
              </a:solidFill>
            </a:endParaRPr>
          </a:p>
        </p:txBody>
      </p:sp>
      <p:sp>
        <p:nvSpPr>
          <p:cNvPr id="19" name="Content Placeholder 18"/>
          <p:cNvSpPr>
            <a:spLocks noGrp="1"/>
          </p:cNvSpPr>
          <p:nvPr>
            <p:ph idx="1"/>
          </p:nvPr>
        </p:nvSpPr>
        <p:spPr/>
        <p:txBody>
          <a:bodyPr>
            <a:normAutofit fontScale="25000" lnSpcReduction="20000"/>
          </a:bodyPr>
          <a:lstStyle/>
          <a:p>
            <a:pPr lvl="1"/>
            <a:endParaRPr lang="en-US" dirty="0" smtClean="0"/>
          </a:p>
          <a:p>
            <a:pPr marL="342900" lvl="1" indent="0">
              <a:buNone/>
            </a:pPr>
            <a:endParaRPr lang="en-US" sz="8000" dirty="0" smtClean="0">
              <a:latin typeface="+mj-lt"/>
            </a:endParaRPr>
          </a:p>
          <a:p>
            <a:pPr lvl="1"/>
            <a:r>
              <a:rPr lang="en-US" sz="8000" dirty="0" smtClean="0">
                <a:solidFill>
                  <a:schemeClr val="accent2">
                    <a:lumMod val="75000"/>
                  </a:schemeClr>
                </a:solidFill>
                <a:latin typeface="+mj-lt"/>
              </a:rPr>
              <a:t>Derived table is a sub-query that is used to as input to the outer query. </a:t>
            </a:r>
          </a:p>
          <a:p>
            <a:pPr lvl="1"/>
            <a:endParaRPr lang="en-US" sz="8000" dirty="0" smtClean="0">
              <a:solidFill>
                <a:schemeClr val="accent2">
                  <a:lumMod val="75000"/>
                </a:schemeClr>
              </a:solidFill>
              <a:latin typeface="+mj-lt"/>
            </a:endParaRPr>
          </a:p>
          <a:p>
            <a:pPr lvl="1"/>
            <a:r>
              <a:rPr lang="en-US" sz="8000" dirty="0" smtClean="0">
                <a:solidFill>
                  <a:schemeClr val="accent2">
                    <a:lumMod val="75000"/>
                  </a:schemeClr>
                </a:solidFill>
                <a:latin typeface="+mj-lt"/>
              </a:rPr>
              <a:t>A table alias should be used outside the parenthesis to reference the inner query. </a:t>
            </a:r>
          </a:p>
          <a:p>
            <a:pPr lvl="1"/>
            <a:endParaRPr lang="en-US" sz="8000" dirty="0" smtClean="0">
              <a:solidFill>
                <a:schemeClr val="accent2">
                  <a:lumMod val="75000"/>
                </a:schemeClr>
              </a:solidFill>
              <a:latin typeface="+mj-lt"/>
            </a:endParaRPr>
          </a:p>
          <a:p>
            <a:pPr lvl="1"/>
            <a:r>
              <a:rPr lang="en-US" sz="8000" dirty="0" smtClean="0">
                <a:solidFill>
                  <a:schemeClr val="accent2">
                    <a:lumMod val="75000"/>
                  </a:schemeClr>
                </a:solidFill>
                <a:latin typeface="+mj-lt"/>
              </a:rPr>
              <a:t>Based on a select statement or in-line values.</a:t>
            </a:r>
          </a:p>
          <a:p>
            <a:pPr lvl="1"/>
            <a:endParaRPr lang="en-US" sz="8000" dirty="0" smtClean="0">
              <a:solidFill>
                <a:schemeClr val="accent2">
                  <a:lumMod val="75000"/>
                </a:schemeClr>
              </a:solidFill>
              <a:latin typeface="+mj-lt"/>
            </a:endParaRPr>
          </a:p>
          <a:p>
            <a:pPr lvl="1"/>
            <a:r>
              <a:rPr lang="en-US" sz="8000" dirty="0" smtClean="0">
                <a:solidFill>
                  <a:schemeClr val="accent2">
                    <a:lumMod val="75000"/>
                  </a:schemeClr>
                </a:solidFill>
                <a:latin typeface="+mj-lt"/>
              </a:rPr>
              <a:t>Can be target of update or delete statement.  Can be source, not target, of a insert statement.</a:t>
            </a:r>
          </a:p>
          <a:p>
            <a:pPr lvl="1"/>
            <a:endParaRPr lang="en-US" sz="8000" dirty="0" smtClean="0">
              <a:latin typeface="+mj-lt"/>
            </a:endParaRPr>
          </a:p>
          <a:p>
            <a:pPr lvl="1"/>
            <a:endParaRPr lang="en-US" sz="3200" dirty="0" smtClean="0">
              <a:latin typeface="+mj-lt"/>
            </a:endParaRPr>
          </a:p>
          <a:p>
            <a:pPr lvl="1">
              <a:buNone/>
            </a:pPr>
            <a:r>
              <a:rPr lang="en-US" sz="8000" dirty="0" smtClean="0">
                <a:solidFill>
                  <a:srgbClr val="00B050"/>
                </a:solidFill>
                <a:latin typeface="+mj-lt"/>
              </a:rPr>
              <a:t>[derived.sql]</a:t>
            </a:r>
          </a:p>
        </p:txBody>
      </p:sp>
    </p:spTree>
    <p:extLst>
      <p:ext uri="{BB962C8B-B14F-4D97-AF65-F5344CB8AC3E}">
        <p14:creationId xmlns:p14="http://schemas.microsoft.com/office/powerpoint/2010/main" val="305354451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E3BFC987ED9DD439BE33B036A2FFF55" ma:contentTypeVersion="8" ma:contentTypeDescription="Create a new document." ma:contentTypeScope="" ma:versionID="ea1a9caa6a1f05bac7f079d421b26b17">
  <xsd:schema xmlns:xsd="http://www.w3.org/2001/XMLSchema" xmlns:xs="http://www.w3.org/2001/XMLSchema" xmlns:p="http://schemas.microsoft.com/office/2006/metadata/properties" xmlns:ns2="68201248-332f-4b19-a564-5b53df1aa731" xmlns:ns3="2c4b7055-2425-4510-9a7f-db214c51849b" targetNamespace="http://schemas.microsoft.com/office/2006/metadata/properties" ma:root="true" ma:fieldsID="57dce3c273e105f997838dc350abe243" ns2:_="" ns3:_="">
    <xsd:import namespace="68201248-332f-4b19-a564-5b53df1aa731"/>
    <xsd:import namespace="2c4b7055-2425-4510-9a7f-db214c51849b"/>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8201248-332f-4b19-a564-5b53df1aa731" elementFormDefault="qualified">
    <xsd:import namespace="http://schemas.microsoft.com/office/2006/documentManagement/types"/>
    <xsd:import namespace="http://schemas.microsoft.com/office/infopath/2007/PartnerControls"/>
    <xsd:element name="SharedWithUsers" ma:index="8" nillable="true" ma:displayName="Shared With" ma:description="" ma:SearchPeopleOnly="false" ma:SharePointGroup="0" ma:internalName="SharedWithUsers" ma:readOnly="tru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format="DateTim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c4b7055-2425-4510-9a7f-db214c51849b"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EF0435C-EF93-495B-AD5F-27A9EB22455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8201248-332f-4b19-a564-5b53df1aa731"/>
    <ds:schemaRef ds:uri="2c4b7055-2425-4510-9a7f-db214c5184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74D7386-4AD8-4776-A45A-72D79AA604F5}">
  <ds:schemaRefs>
    <ds:schemaRef ds:uri="http://schemas.microsoft.com/sharepoint/v3/contenttype/forms"/>
  </ds:schemaRefs>
</ds:datastoreItem>
</file>

<file path=customXml/itemProps3.xml><?xml version="1.0" encoding="utf-8"?>
<ds:datastoreItem xmlns:ds="http://schemas.openxmlformats.org/officeDocument/2006/customXml" ds:itemID="{0599139A-ECF3-432E-B522-53CDAF278335}">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68201248-332f-4b19-a564-5b53df1aa731"/>
    <ds:schemaRef ds:uri="http://purl.org/dc/terms/"/>
    <ds:schemaRef ds:uri="http://schemas.openxmlformats.org/package/2006/metadata/core-properties"/>
    <ds:schemaRef ds:uri="2c4b7055-2425-4510-9a7f-db214c51849b"/>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1282</Words>
  <Application>Microsoft Office PowerPoint</Application>
  <PresentationFormat>On-screen Show (16:9)</PresentationFormat>
  <Paragraphs>247</Paragraphs>
  <Slides>24</Slides>
  <Notes>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24</vt:i4>
      </vt:variant>
    </vt:vector>
  </HeadingPairs>
  <TitlesOfParts>
    <vt:vector size="31" baseType="lpstr">
      <vt:lpstr>Arial</vt:lpstr>
      <vt:lpstr>Calibri</vt:lpstr>
      <vt:lpstr>Calibri Light</vt:lpstr>
      <vt:lpstr>Verdana</vt:lpstr>
      <vt:lpstr>Wingdings</vt:lpstr>
      <vt:lpstr>Office Theme</vt:lpstr>
      <vt:lpstr>Custom Design</vt:lpstr>
      <vt:lpstr>SQL Server  Effective use of Temporary Tables</vt:lpstr>
      <vt:lpstr>Target Audience</vt:lpstr>
      <vt:lpstr>Technical Problem &amp; Solution</vt:lpstr>
      <vt:lpstr>Presentation Overview</vt:lpstr>
      <vt:lpstr>Sample Databases</vt:lpstr>
      <vt:lpstr>Wikipedia Definition</vt:lpstr>
      <vt:lpstr>What is [tempdb]?</vt:lpstr>
      <vt:lpstr>What are internal work tables?</vt:lpstr>
      <vt:lpstr>Derived Tables - Defined</vt:lpstr>
      <vt:lpstr>Derived Tables – Debate</vt:lpstr>
      <vt:lpstr>Local Temporary Table – Defined</vt:lpstr>
      <vt:lpstr>Global Temporary Table – Defined</vt:lpstr>
      <vt:lpstr>Temporary Tables – Debate</vt:lpstr>
      <vt:lpstr>Table Variables – Defined</vt:lpstr>
      <vt:lpstr>Table Variables – Debate</vt:lpstr>
      <vt:lpstr>User Tables in [tempdb] – Defined</vt:lpstr>
      <vt:lpstr>User Tables in [tempdb] – Debate</vt:lpstr>
      <vt:lpstr>Common Table Expressions – Defined</vt:lpstr>
      <vt:lpstr>Common Table Expressions – Debate</vt:lpstr>
      <vt:lpstr>!!  Warning Label  !!</vt:lpstr>
      <vt:lpstr>Alternatives to temporary tables</vt:lpstr>
      <vt:lpstr>Biography</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Real-Time Business</dc:title>
  <cp:lastModifiedBy>Miner, John</cp:lastModifiedBy>
  <cp:revision>41</cp:revision>
  <dcterms:modified xsi:type="dcterms:W3CDTF">2017-12-04T19:42:40Z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0x010100AE3BFC987ED9DD439BE33B036A2FFF55</vt:lpwstr>
  </property>
</Properties>
</file>